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Lobster"/>
      <p:regular r:id="rId25"/>
    </p:embeddedFont>
    <p:embeddedFont>
      <p:font typeface="Comforta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omfortaa-regular.fntdata"/><Relationship Id="rId25" Type="http://schemas.openxmlformats.org/officeDocument/2006/relationships/font" Target="fonts/Lobster-regular.fntdata"/><Relationship Id="rId27" Type="http://schemas.openxmlformats.org/officeDocument/2006/relationships/font" Target="fonts/Comforta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Banke will do intro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178cb2a0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178cb2a0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Jasper will explain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6c559435c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Galyna will had over to Priya to discuss her part of the dashboard</a:t>
            </a:r>
            <a:endParaRPr/>
          </a:p>
        </p:txBody>
      </p:sp>
      <p:sp>
        <p:nvSpPr>
          <p:cNvPr id="180" name="Google Shape;180;gf6c559435c_4_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6c559435c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Priya will explain</a:t>
            </a:r>
            <a:endParaRPr/>
          </a:p>
        </p:txBody>
      </p:sp>
      <p:sp>
        <p:nvSpPr>
          <p:cNvPr id="190" name="Google Shape;190;gf6c559435c_4_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6c559435c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Priya will explain</a:t>
            </a:r>
            <a:endParaRPr/>
          </a:p>
        </p:txBody>
      </p:sp>
      <p:sp>
        <p:nvSpPr>
          <p:cNvPr id="200" name="Google Shape;200;gf6c559435c_4_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178cb2a0b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Priya explain and then hand it over to Michael</a:t>
            </a:r>
            <a:endParaRPr/>
          </a:p>
        </p:txBody>
      </p:sp>
      <p:sp>
        <p:nvSpPr>
          <p:cNvPr id="212" name="Google Shape;212;gf178cb2a0b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178cb2a0b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178cb2a0b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will explain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178cb2a0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178cb2a0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r>
              <a:rPr lang="en"/>
              <a:t> will explain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178cb2a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178cb2a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Banke</a:t>
            </a:r>
            <a:r>
              <a:rPr lang="en"/>
              <a:t> will explain and conclude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178cb2a0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178cb2a0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Jasper will explain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5feb55b5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5feb55b5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Banke will explain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5feb55b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5feb55b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Jasper will explain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5feb55b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5feb55b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Jasper will explain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6c559435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6c559435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Jasper will explain and turn over to Galyna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178cb2a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178cb2a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Galyna will explain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178cb2a0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178cb2a0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Galyna will explain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178cb2a0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178cb2a0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Galyna will explain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5feb5585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5feb5585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Galyna will open the dashboard and explain her part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0" name="Google Shape;60;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5" name="Google Shape;75;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2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6.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1.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jp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1.jpg"/><Relationship Id="rId5" Type="http://schemas.openxmlformats.org/officeDocument/2006/relationships/image" Target="../media/image25.jpg"/><Relationship Id="rId6" Type="http://schemas.openxmlformats.org/officeDocument/2006/relationships/image" Target="../media/image4.jpg"/><Relationship Id="rId7" Type="http://schemas.openxmlformats.org/officeDocument/2006/relationships/image" Target="../media/image10.jpg"/><Relationship Id="rId8"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jp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39.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3.png"/><Relationship Id="rId9" Type="http://schemas.openxmlformats.org/officeDocument/2006/relationships/image" Target="../media/image38.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1581750" y="3229300"/>
            <a:ext cx="5980500" cy="1154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6300">
                <a:solidFill>
                  <a:schemeClr val="lt1"/>
                </a:solidFill>
                <a:highlight>
                  <a:srgbClr val="741B47"/>
                </a:highlight>
                <a:latin typeface="Lobster"/>
                <a:ea typeface="Lobster"/>
                <a:cs typeface="Lobster"/>
                <a:sym typeface="Lobster"/>
              </a:rPr>
              <a:t>WHO LOVES…</a:t>
            </a:r>
            <a:endParaRPr sz="6300">
              <a:solidFill>
                <a:schemeClr val="lt1"/>
              </a:solidFill>
              <a:highlight>
                <a:srgbClr val="741B47"/>
              </a:highlight>
              <a:latin typeface="Lobster"/>
              <a:ea typeface="Lobster"/>
              <a:cs typeface="Lobster"/>
              <a:sym typeface="Lobster"/>
            </a:endParaRPr>
          </a:p>
        </p:txBody>
      </p:sp>
      <p:sp>
        <p:nvSpPr>
          <p:cNvPr id="100" name="Google Shape;100;p25"/>
          <p:cNvSpPr txBox="1"/>
          <p:nvPr/>
        </p:nvSpPr>
        <p:spPr>
          <a:xfrm>
            <a:off x="6644950" y="474250"/>
            <a:ext cx="707700" cy="11544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6300">
                <a:solidFill>
                  <a:schemeClr val="lt1"/>
                </a:solidFill>
                <a:latin typeface="Lobster"/>
                <a:ea typeface="Lobster"/>
                <a:cs typeface="Lobster"/>
                <a:sym typeface="Lobster"/>
              </a:rPr>
              <a:t>?</a:t>
            </a:r>
            <a:endParaRPr sz="6300">
              <a:solidFill>
                <a:schemeClr val="lt1"/>
              </a:solidFill>
              <a:latin typeface="Lobster"/>
              <a:ea typeface="Lobster"/>
              <a:cs typeface="Lobster"/>
              <a:sym typeface="Lobster"/>
            </a:endParaRPr>
          </a:p>
        </p:txBody>
      </p:sp>
      <p:sp>
        <p:nvSpPr>
          <p:cNvPr id="101" name="Google Shape;101;p25"/>
          <p:cNvSpPr/>
          <p:nvPr/>
        </p:nvSpPr>
        <p:spPr>
          <a:xfrm rot="-5400000">
            <a:off x="3927300" y="1930425"/>
            <a:ext cx="1289400" cy="801600"/>
          </a:xfrm>
          <a:prstGeom prst="rightArrow">
            <a:avLst>
              <a:gd fmla="val 50000" name="adj1"/>
              <a:gd fmla="val 50000" name="adj2"/>
            </a:avLst>
          </a:prstGeom>
          <a:solidFill>
            <a:srgbClr val="741B47"/>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741B47"/>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4"/>
          <p:cNvSpPr txBox="1"/>
          <p:nvPr>
            <p:ph type="title"/>
          </p:nvPr>
        </p:nvSpPr>
        <p:spPr>
          <a:xfrm>
            <a:off x="833400" y="476250"/>
            <a:ext cx="74772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solidFill>
                  <a:schemeClr val="lt1"/>
                </a:solidFill>
                <a:highlight>
                  <a:srgbClr val="741B47"/>
                </a:highlight>
                <a:latin typeface="Lobster"/>
                <a:ea typeface="Lobster"/>
                <a:cs typeface="Lobster"/>
                <a:sym typeface="Lobster"/>
              </a:rPr>
              <a:t>Where is my cup of coffee?</a:t>
            </a:r>
            <a:endParaRPr sz="5200">
              <a:solidFill>
                <a:schemeClr val="lt1"/>
              </a:solidFill>
              <a:highlight>
                <a:srgbClr val="741B47"/>
              </a:highlight>
              <a:latin typeface="Lobster"/>
              <a:ea typeface="Lobster"/>
              <a:cs typeface="Lobster"/>
              <a:sym typeface="Lobster"/>
            </a:endParaRPr>
          </a:p>
        </p:txBody>
      </p:sp>
      <p:pic>
        <p:nvPicPr>
          <p:cNvPr id="177" name="Google Shape;177;p34"/>
          <p:cNvPicPr preferRelativeResize="0"/>
          <p:nvPr/>
        </p:nvPicPr>
        <p:blipFill>
          <a:blip r:embed="rId4">
            <a:alphaModFix/>
          </a:blip>
          <a:stretch>
            <a:fillRect/>
          </a:stretch>
        </p:blipFill>
        <p:spPr>
          <a:xfrm>
            <a:off x="2768625" y="1335500"/>
            <a:ext cx="3606750" cy="3606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5"/>
          <p:cNvSpPr txBox="1"/>
          <p:nvPr>
            <p:ph type="title"/>
          </p:nvPr>
        </p:nvSpPr>
        <p:spPr>
          <a:xfrm>
            <a:off x="3253228" y="661537"/>
            <a:ext cx="313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20">
                <a:solidFill>
                  <a:srgbClr val="CC3399"/>
                </a:solidFill>
                <a:latin typeface="Lobster"/>
                <a:ea typeface="Lobster"/>
                <a:cs typeface="Lobster"/>
                <a:sym typeface="Lobster"/>
              </a:rPr>
              <a:t>Reviews &amp;  Ratings</a:t>
            </a:r>
            <a:endParaRPr sz="3020"/>
          </a:p>
        </p:txBody>
      </p:sp>
      <p:pic>
        <p:nvPicPr>
          <p:cNvPr id="183" name="Google Shape;183;p35"/>
          <p:cNvPicPr preferRelativeResize="0"/>
          <p:nvPr/>
        </p:nvPicPr>
        <p:blipFill rotWithShape="1">
          <a:blip r:embed="rId4">
            <a:alphaModFix/>
          </a:blip>
          <a:srcRect b="0" l="0" r="0" t="0"/>
          <a:stretch/>
        </p:blipFill>
        <p:spPr>
          <a:xfrm>
            <a:off x="716775" y="1815150"/>
            <a:ext cx="1999800" cy="1513200"/>
          </a:xfrm>
          <a:prstGeom prst="rect">
            <a:avLst/>
          </a:prstGeom>
          <a:noFill/>
          <a:ln>
            <a:noFill/>
          </a:ln>
        </p:spPr>
      </p:pic>
      <p:sp>
        <p:nvSpPr>
          <p:cNvPr id="184" name="Google Shape;184;p35"/>
          <p:cNvSpPr txBox="1"/>
          <p:nvPr/>
        </p:nvSpPr>
        <p:spPr>
          <a:xfrm>
            <a:off x="2910775" y="1463550"/>
            <a:ext cx="50829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900">
                <a:solidFill>
                  <a:schemeClr val="dk1"/>
                </a:solidFill>
                <a:latin typeface="Lobster"/>
                <a:ea typeface="Lobster"/>
                <a:cs typeface="Lobster"/>
                <a:sym typeface="Lobster"/>
              </a:rPr>
              <a:t>‘</a:t>
            </a:r>
            <a:r>
              <a:rPr b="0" i="0" lang="en" sz="1900" u="none" cap="none" strike="noStrike">
                <a:solidFill>
                  <a:schemeClr val="dk1"/>
                </a:solidFill>
                <a:latin typeface="Lobster"/>
                <a:ea typeface="Lobster"/>
                <a:cs typeface="Lobster"/>
                <a:sym typeface="Lobster"/>
              </a:rPr>
              <a:t>Mike's Pastry is one of the "must visit" spot in if visit Boston</a:t>
            </a:r>
            <a:r>
              <a:rPr lang="en" sz="1800">
                <a:solidFill>
                  <a:schemeClr val="dk1"/>
                </a:solidFill>
                <a:latin typeface="Lobster"/>
                <a:ea typeface="Lobster"/>
                <a:cs typeface="Lobster"/>
                <a:sym typeface="Lobster"/>
              </a:rPr>
              <a:t>’</a:t>
            </a:r>
            <a:endParaRPr b="0" i="0" sz="1800" u="none" cap="none" strike="noStrike">
              <a:solidFill>
                <a:srgbClr val="000000"/>
              </a:solidFill>
              <a:latin typeface="Arial"/>
              <a:ea typeface="Arial"/>
              <a:cs typeface="Arial"/>
              <a:sym typeface="Arial"/>
            </a:endParaRPr>
          </a:p>
        </p:txBody>
      </p:sp>
      <p:sp>
        <p:nvSpPr>
          <p:cNvPr id="185" name="Google Shape;185;p35"/>
          <p:cNvSpPr txBox="1"/>
          <p:nvPr/>
        </p:nvSpPr>
        <p:spPr>
          <a:xfrm>
            <a:off x="2910775" y="2233200"/>
            <a:ext cx="5668500" cy="677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 sz="1900">
                <a:solidFill>
                  <a:schemeClr val="dk1"/>
                </a:solidFill>
                <a:latin typeface="Lobster"/>
                <a:ea typeface="Lobster"/>
                <a:cs typeface="Lobster"/>
                <a:sym typeface="Lobster"/>
              </a:rPr>
              <a:t>‘</a:t>
            </a:r>
            <a:r>
              <a:rPr lang="en" sz="1900">
                <a:solidFill>
                  <a:schemeClr val="dk1"/>
                </a:solidFill>
                <a:latin typeface="Lobster"/>
                <a:ea typeface="Lobster"/>
                <a:cs typeface="Lobster"/>
                <a:sym typeface="Lobster"/>
              </a:rPr>
              <a:t>I've never seen so many positive reviews about a singular place on Yelp as Mike's Pastry’</a:t>
            </a:r>
            <a:endParaRPr sz="1900"/>
          </a:p>
        </p:txBody>
      </p:sp>
      <p:sp>
        <p:nvSpPr>
          <p:cNvPr id="186" name="Google Shape;186;p35"/>
          <p:cNvSpPr txBox="1"/>
          <p:nvPr/>
        </p:nvSpPr>
        <p:spPr>
          <a:xfrm>
            <a:off x="2867725" y="3047925"/>
            <a:ext cx="57117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900">
                <a:latin typeface="Lobster"/>
                <a:ea typeface="Lobster"/>
                <a:cs typeface="Lobster"/>
                <a:sym typeface="Lobster"/>
              </a:rPr>
              <a:t>‘</a:t>
            </a:r>
            <a:r>
              <a:rPr b="0" i="0" lang="en" sz="1900" u="none" cap="none" strike="noStrike">
                <a:solidFill>
                  <a:srgbClr val="000000"/>
                </a:solidFill>
                <a:latin typeface="Lobster"/>
                <a:ea typeface="Lobster"/>
                <a:cs typeface="Lobster"/>
                <a:sym typeface="Lobster"/>
              </a:rPr>
              <a:t>Would I line up at midnight for </a:t>
            </a:r>
            <a:r>
              <a:rPr lang="en" sz="1900">
                <a:latin typeface="Lobster"/>
                <a:ea typeface="Lobster"/>
                <a:cs typeface="Lobster"/>
                <a:sym typeface="Lobster"/>
              </a:rPr>
              <a:t>30 minutes</a:t>
            </a:r>
            <a:r>
              <a:rPr b="0" i="0" lang="en" sz="1900" u="none" cap="none" strike="noStrike">
                <a:solidFill>
                  <a:srgbClr val="000000"/>
                </a:solidFill>
                <a:latin typeface="Lobster"/>
                <a:ea typeface="Lobster"/>
                <a:cs typeface="Lobster"/>
                <a:sym typeface="Lobster"/>
              </a:rPr>
              <a:t> trying to buy one? Probably not but then again, it's all personal pref</a:t>
            </a:r>
            <a:r>
              <a:rPr lang="en" sz="1900">
                <a:latin typeface="Lobster"/>
                <a:ea typeface="Lobster"/>
                <a:cs typeface="Lobster"/>
                <a:sym typeface="Lobster"/>
              </a:rPr>
              <a:t>’</a:t>
            </a:r>
            <a:endParaRPr b="0" i="0" sz="1400" u="none" cap="none" strike="noStrike">
              <a:solidFill>
                <a:srgbClr val="000000"/>
              </a:solidFill>
              <a:latin typeface="Arial"/>
              <a:ea typeface="Arial"/>
              <a:cs typeface="Arial"/>
              <a:sym typeface="Arial"/>
            </a:endParaRPr>
          </a:p>
        </p:txBody>
      </p:sp>
      <p:sp>
        <p:nvSpPr>
          <p:cNvPr id="187" name="Google Shape;187;p35"/>
          <p:cNvSpPr txBox="1"/>
          <p:nvPr/>
        </p:nvSpPr>
        <p:spPr>
          <a:xfrm>
            <a:off x="2910775" y="3725025"/>
            <a:ext cx="5558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Lobster"/>
                <a:ea typeface="Lobster"/>
                <a:cs typeface="Lobster"/>
                <a:sym typeface="Lobster"/>
              </a:rPr>
              <a:t>‘</a:t>
            </a:r>
            <a:r>
              <a:rPr lang="en" sz="1900">
                <a:solidFill>
                  <a:schemeClr val="dk1"/>
                </a:solidFill>
                <a:latin typeface="Lobster"/>
                <a:ea typeface="Lobster"/>
                <a:cs typeface="Lobster"/>
                <a:sym typeface="Lobster"/>
              </a:rPr>
              <a:t>I expected so </a:t>
            </a:r>
            <a:r>
              <a:rPr lang="en" sz="1900">
                <a:solidFill>
                  <a:schemeClr val="dk1"/>
                </a:solidFill>
                <a:latin typeface="Lobster"/>
                <a:ea typeface="Lobster"/>
                <a:cs typeface="Lobster"/>
                <a:sym typeface="Lobster"/>
              </a:rPr>
              <a:t>much</a:t>
            </a:r>
            <a:r>
              <a:rPr lang="en" sz="1900">
                <a:solidFill>
                  <a:schemeClr val="dk1"/>
                </a:solidFill>
                <a:latin typeface="Lobster"/>
                <a:ea typeface="Lobster"/>
                <a:cs typeface="Lobster"/>
                <a:sym typeface="Lobster"/>
              </a:rPr>
              <a:t> given the line was out of door but i have to say i was let down’</a:t>
            </a:r>
            <a:endParaRPr sz="19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6"/>
          <p:cNvSpPr txBox="1"/>
          <p:nvPr>
            <p:ph type="title"/>
          </p:nvPr>
        </p:nvSpPr>
        <p:spPr>
          <a:xfrm>
            <a:off x="2846650" y="463279"/>
            <a:ext cx="313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20">
                <a:solidFill>
                  <a:srgbClr val="CC3399"/>
                </a:solidFill>
                <a:latin typeface="Lobster"/>
                <a:ea typeface="Lobster"/>
                <a:cs typeface="Lobster"/>
                <a:sym typeface="Lobster"/>
              </a:rPr>
              <a:t>Reviews &amp;  Ratings</a:t>
            </a:r>
            <a:endParaRPr sz="3020">
              <a:solidFill>
                <a:srgbClr val="91A000"/>
              </a:solidFill>
              <a:latin typeface="Lobster"/>
              <a:ea typeface="Lobster"/>
              <a:cs typeface="Lobster"/>
              <a:sym typeface="Lobster"/>
            </a:endParaRPr>
          </a:p>
        </p:txBody>
      </p:sp>
      <p:pic>
        <p:nvPicPr>
          <p:cNvPr id="193" name="Google Shape;193;p36"/>
          <p:cNvPicPr preferRelativeResize="0"/>
          <p:nvPr/>
        </p:nvPicPr>
        <p:blipFill rotWithShape="1">
          <a:blip r:embed="rId4">
            <a:alphaModFix/>
          </a:blip>
          <a:srcRect b="0" l="0" r="0" t="0"/>
          <a:stretch/>
        </p:blipFill>
        <p:spPr>
          <a:xfrm>
            <a:off x="853880" y="1803762"/>
            <a:ext cx="1771353" cy="1477627"/>
          </a:xfrm>
          <a:prstGeom prst="rect">
            <a:avLst/>
          </a:prstGeom>
          <a:noFill/>
          <a:ln>
            <a:noFill/>
          </a:ln>
        </p:spPr>
      </p:pic>
      <p:sp>
        <p:nvSpPr>
          <p:cNvPr id="194" name="Google Shape;194;p36"/>
          <p:cNvSpPr txBox="1"/>
          <p:nvPr/>
        </p:nvSpPr>
        <p:spPr>
          <a:xfrm>
            <a:off x="2846650" y="1303225"/>
            <a:ext cx="47289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900">
                <a:latin typeface="Lobster"/>
                <a:ea typeface="Lobster"/>
                <a:cs typeface="Lobster"/>
                <a:sym typeface="Lobster"/>
              </a:rPr>
              <a:t>‘</a:t>
            </a:r>
            <a:r>
              <a:rPr b="0" i="0" lang="en" sz="1900" u="none" cap="none" strike="noStrike">
                <a:solidFill>
                  <a:srgbClr val="000000"/>
                </a:solidFill>
                <a:latin typeface="Lobster"/>
                <a:ea typeface="Lobster"/>
                <a:cs typeface="Lobster"/>
                <a:sym typeface="Lobster"/>
              </a:rPr>
              <a:t>Nice coffee shop inside Powell's Books</a:t>
            </a:r>
            <a:r>
              <a:rPr lang="en" sz="1900">
                <a:latin typeface="Lobster"/>
                <a:ea typeface="Lobster"/>
                <a:cs typeface="Lobster"/>
                <a:sym typeface="Lobster"/>
              </a:rPr>
              <a:t>’</a:t>
            </a:r>
            <a:endParaRPr b="0" i="0" sz="1400" u="none" cap="none" strike="noStrike">
              <a:solidFill>
                <a:srgbClr val="000000"/>
              </a:solidFill>
              <a:latin typeface="Arial"/>
              <a:ea typeface="Arial"/>
              <a:cs typeface="Arial"/>
              <a:sym typeface="Arial"/>
            </a:endParaRPr>
          </a:p>
        </p:txBody>
      </p:sp>
      <p:sp>
        <p:nvSpPr>
          <p:cNvPr id="195" name="Google Shape;195;p36"/>
          <p:cNvSpPr txBox="1"/>
          <p:nvPr/>
        </p:nvSpPr>
        <p:spPr>
          <a:xfrm>
            <a:off x="2867200" y="1772175"/>
            <a:ext cx="5253300" cy="126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900">
                <a:latin typeface="Lobster"/>
                <a:ea typeface="Lobster"/>
                <a:cs typeface="Lobster"/>
                <a:sym typeface="Lobster"/>
              </a:rPr>
              <a:t>‘</a:t>
            </a:r>
            <a:r>
              <a:rPr b="0" i="0" lang="en" sz="1900" u="none" cap="none" strike="noStrike">
                <a:solidFill>
                  <a:srgbClr val="000000"/>
                </a:solidFill>
                <a:latin typeface="Lobster"/>
                <a:ea typeface="Lobster"/>
                <a:cs typeface="Lobster"/>
                <a:sym typeface="Lobster"/>
              </a:rPr>
              <a:t>Books and coffee go hand in hand, so Powell's book have a great little coffee shop in their store. You can sit in or walk around Powell's which is genius because it keeps you book shopping longer. Great idea! </a:t>
            </a:r>
            <a:r>
              <a:rPr lang="en" sz="1900">
                <a:latin typeface="Lobster"/>
                <a:ea typeface="Lobster"/>
                <a:cs typeface="Lobster"/>
                <a:sym typeface="Lobster"/>
              </a:rPr>
              <a:t>‘</a:t>
            </a:r>
            <a:endParaRPr b="0" i="0" sz="1400" u="none" cap="none" strike="noStrike">
              <a:solidFill>
                <a:srgbClr val="000000"/>
              </a:solidFill>
              <a:latin typeface="Arial"/>
              <a:ea typeface="Arial"/>
              <a:cs typeface="Arial"/>
              <a:sym typeface="Arial"/>
            </a:endParaRPr>
          </a:p>
        </p:txBody>
      </p:sp>
      <p:sp>
        <p:nvSpPr>
          <p:cNvPr id="196" name="Google Shape;196;p36"/>
          <p:cNvSpPr txBox="1"/>
          <p:nvPr/>
        </p:nvSpPr>
        <p:spPr>
          <a:xfrm>
            <a:off x="2846650" y="3126600"/>
            <a:ext cx="51420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900">
                <a:latin typeface="Lobster"/>
                <a:ea typeface="Lobster"/>
                <a:cs typeface="Lobster"/>
                <a:sym typeface="Lobster"/>
              </a:rPr>
              <a:t>‘</a:t>
            </a:r>
            <a:r>
              <a:rPr b="0" i="0" lang="en" sz="1900" u="none" cap="none" strike="noStrike">
                <a:solidFill>
                  <a:srgbClr val="000000"/>
                </a:solidFill>
                <a:latin typeface="Lobster"/>
                <a:ea typeface="Lobster"/>
                <a:cs typeface="Lobster"/>
                <a:sym typeface="Lobster"/>
              </a:rPr>
              <a:t>Great place to get lost! Meet me in the Red Room and we can get a cup of coffee</a:t>
            </a:r>
            <a:r>
              <a:rPr lang="en" sz="1900"/>
              <a:t>’</a:t>
            </a:r>
            <a:endParaRPr b="0" i="0" sz="1900" u="none" cap="none" strike="noStrike">
              <a:solidFill>
                <a:srgbClr val="000000"/>
              </a:solidFill>
              <a:latin typeface="Arial"/>
              <a:ea typeface="Arial"/>
              <a:cs typeface="Arial"/>
              <a:sym typeface="Arial"/>
            </a:endParaRPr>
          </a:p>
        </p:txBody>
      </p:sp>
      <p:sp>
        <p:nvSpPr>
          <p:cNvPr id="197" name="Google Shape;197;p36"/>
          <p:cNvSpPr txBox="1"/>
          <p:nvPr/>
        </p:nvSpPr>
        <p:spPr>
          <a:xfrm>
            <a:off x="2846649" y="3882600"/>
            <a:ext cx="51420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900">
                <a:latin typeface="Lobster"/>
                <a:ea typeface="Lobster"/>
                <a:cs typeface="Lobster"/>
                <a:sym typeface="Lobster"/>
              </a:rPr>
              <a:t>‘</a:t>
            </a:r>
            <a:r>
              <a:rPr b="0" i="0" lang="en" sz="1900" u="none" cap="none" strike="noStrike">
                <a:solidFill>
                  <a:srgbClr val="000000"/>
                </a:solidFill>
                <a:latin typeface="Lobster"/>
                <a:ea typeface="Lobster"/>
                <a:cs typeface="Lobster"/>
                <a:sym typeface="Lobster"/>
              </a:rPr>
              <a:t>Grab a handful  of potential purchases &amp; go to the Coffee shop</a:t>
            </a:r>
            <a:r>
              <a:rPr lang="en" sz="1900">
                <a:latin typeface="Lobster"/>
                <a:ea typeface="Lobster"/>
                <a:cs typeface="Lobster"/>
                <a:sym typeface="Lobster"/>
              </a:rPr>
              <a:t>’</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7"/>
          <p:cNvSpPr txBox="1"/>
          <p:nvPr>
            <p:ph type="title"/>
          </p:nvPr>
        </p:nvSpPr>
        <p:spPr>
          <a:xfrm>
            <a:off x="2812778" y="672987"/>
            <a:ext cx="313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20">
                <a:solidFill>
                  <a:srgbClr val="CC3399"/>
                </a:solidFill>
                <a:latin typeface="Lobster"/>
                <a:ea typeface="Lobster"/>
                <a:cs typeface="Lobster"/>
                <a:sym typeface="Lobster"/>
              </a:rPr>
              <a:t>Reviews &amp;  Ratings</a:t>
            </a:r>
            <a:endParaRPr sz="3020">
              <a:solidFill>
                <a:srgbClr val="91A000"/>
              </a:solidFill>
              <a:latin typeface="Lobster"/>
              <a:ea typeface="Lobster"/>
              <a:cs typeface="Lobster"/>
              <a:sym typeface="Lobster"/>
            </a:endParaRPr>
          </a:p>
        </p:txBody>
      </p:sp>
      <p:sp>
        <p:nvSpPr>
          <p:cNvPr id="203" name="Google Shape;203;p37"/>
          <p:cNvSpPr txBox="1"/>
          <p:nvPr/>
        </p:nvSpPr>
        <p:spPr>
          <a:xfrm>
            <a:off x="3200400" y="1639052"/>
            <a:ext cx="4572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04" name="Google Shape;204;p37"/>
          <p:cNvSpPr txBox="1"/>
          <p:nvPr/>
        </p:nvSpPr>
        <p:spPr>
          <a:xfrm>
            <a:off x="2812775" y="3239551"/>
            <a:ext cx="4718100" cy="3849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lang="en" sz="1900">
                <a:latin typeface="Lobster"/>
                <a:ea typeface="Lobster"/>
                <a:cs typeface="Lobster"/>
                <a:sym typeface="Lobster"/>
              </a:rPr>
              <a:t>‘</a:t>
            </a:r>
            <a:r>
              <a:rPr b="0" i="0" lang="en" sz="1900" u="none" cap="none" strike="noStrike">
                <a:solidFill>
                  <a:srgbClr val="000000"/>
                </a:solidFill>
                <a:latin typeface="Lobster"/>
                <a:ea typeface="Lobster"/>
                <a:cs typeface="Lobster"/>
                <a:sym typeface="Lobster"/>
              </a:rPr>
              <a:t>Delicious Vietnamese coffee!!</a:t>
            </a:r>
            <a:r>
              <a:rPr lang="en" sz="1900">
                <a:latin typeface="Lobster"/>
                <a:ea typeface="Lobster"/>
                <a:cs typeface="Lobster"/>
                <a:sym typeface="Lobster"/>
              </a:rPr>
              <a:t>’</a:t>
            </a:r>
            <a:endParaRPr b="0" i="0" sz="1400" u="none" cap="none" strike="noStrike">
              <a:solidFill>
                <a:srgbClr val="000000"/>
              </a:solidFill>
              <a:latin typeface="Arial"/>
              <a:ea typeface="Arial"/>
              <a:cs typeface="Arial"/>
              <a:sym typeface="Arial"/>
            </a:endParaRPr>
          </a:p>
        </p:txBody>
      </p:sp>
      <p:sp>
        <p:nvSpPr>
          <p:cNvPr id="205" name="Google Shape;205;p37"/>
          <p:cNvSpPr txBox="1"/>
          <p:nvPr/>
        </p:nvSpPr>
        <p:spPr>
          <a:xfrm>
            <a:off x="2686600" y="1356188"/>
            <a:ext cx="54732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900">
                <a:latin typeface="Lobster"/>
                <a:ea typeface="Lobster"/>
                <a:cs typeface="Lobster"/>
                <a:sym typeface="Lobster"/>
              </a:rPr>
              <a:t>‘</a:t>
            </a:r>
            <a:r>
              <a:rPr b="0" i="0" lang="en" sz="1900" u="none" cap="none" strike="noStrike">
                <a:solidFill>
                  <a:srgbClr val="000000"/>
                </a:solidFill>
                <a:latin typeface="Lobster"/>
                <a:ea typeface="Lobster"/>
                <a:cs typeface="Lobster"/>
                <a:sym typeface="Lobster"/>
              </a:rPr>
              <a:t>Elizabeth Street Cafe is so pretty! The ambiance is so cozy and beautiful. A nice and simple set up</a:t>
            </a:r>
            <a:r>
              <a:rPr lang="en" sz="1900">
                <a:latin typeface="Lobster"/>
                <a:ea typeface="Lobster"/>
                <a:cs typeface="Lobster"/>
                <a:sym typeface="Lobster"/>
              </a:rPr>
              <a:t>’</a:t>
            </a:r>
            <a:endParaRPr b="0" i="0" sz="1400" u="none" cap="none" strike="noStrike">
              <a:solidFill>
                <a:srgbClr val="000000"/>
              </a:solidFill>
              <a:latin typeface="Arial"/>
              <a:ea typeface="Arial"/>
              <a:cs typeface="Arial"/>
              <a:sym typeface="Arial"/>
            </a:endParaRPr>
          </a:p>
        </p:txBody>
      </p:sp>
      <p:sp>
        <p:nvSpPr>
          <p:cNvPr id="206" name="Google Shape;206;p37"/>
          <p:cNvSpPr txBox="1"/>
          <p:nvPr/>
        </p:nvSpPr>
        <p:spPr>
          <a:xfrm>
            <a:off x="2683050" y="2143813"/>
            <a:ext cx="53607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900">
                <a:latin typeface="Lobster"/>
                <a:ea typeface="Lobster"/>
                <a:cs typeface="Lobster"/>
                <a:sym typeface="Lobster"/>
              </a:rPr>
              <a:t>‘</a:t>
            </a:r>
            <a:r>
              <a:rPr b="0" i="0" lang="en" sz="1900" u="none" cap="none" strike="noStrike">
                <a:solidFill>
                  <a:srgbClr val="000000"/>
                </a:solidFill>
                <a:latin typeface="Lobster"/>
                <a:ea typeface="Lobster"/>
                <a:cs typeface="Lobster"/>
                <a:sym typeface="Lobster"/>
              </a:rPr>
              <a:t>The</a:t>
            </a:r>
            <a:r>
              <a:rPr b="0" i="0" lang="en" sz="2000" u="none" cap="none" strike="noStrike">
                <a:solidFill>
                  <a:srgbClr val="000000"/>
                </a:solidFill>
                <a:latin typeface="Lobster"/>
                <a:ea typeface="Lobster"/>
                <a:cs typeface="Lobster"/>
                <a:sym typeface="Lobster"/>
              </a:rPr>
              <a:t> </a:t>
            </a:r>
            <a:r>
              <a:rPr b="0" i="0" lang="en" sz="1900" u="none" cap="none" strike="noStrike">
                <a:solidFill>
                  <a:srgbClr val="000000"/>
                </a:solidFill>
                <a:latin typeface="Lobster"/>
                <a:ea typeface="Lobster"/>
                <a:cs typeface="Lobster"/>
                <a:sym typeface="Lobster"/>
              </a:rPr>
              <a:t>Vietnamese coffee was a disappointment. They used Cafe du Monde brand and were pretty chintzy on the sweetened condensed milk</a:t>
            </a:r>
            <a:r>
              <a:rPr lang="en" sz="1900">
                <a:latin typeface="Lobster"/>
                <a:ea typeface="Lobster"/>
                <a:cs typeface="Lobster"/>
                <a:sym typeface="Lobster"/>
              </a:rPr>
              <a:t>’</a:t>
            </a:r>
            <a:endParaRPr b="0" i="0" sz="1400" u="none" cap="none" strike="noStrike">
              <a:solidFill>
                <a:srgbClr val="000000"/>
              </a:solidFill>
              <a:latin typeface="Arial"/>
              <a:ea typeface="Arial"/>
              <a:cs typeface="Arial"/>
              <a:sym typeface="Arial"/>
            </a:endParaRPr>
          </a:p>
        </p:txBody>
      </p:sp>
      <p:sp>
        <p:nvSpPr>
          <p:cNvPr id="207" name="Google Shape;207;p37"/>
          <p:cNvSpPr txBox="1"/>
          <p:nvPr/>
        </p:nvSpPr>
        <p:spPr>
          <a:xfrm>
            <a:off x="2686600" y="3706413"/>
            <a:ext cx="5752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1900">
                <a:latin typeface="Lobster"/>
                <a:ea typeface="Lobster"/>
                <a:cs typeface="Lobster"/>
                <a:sym typeface="Lobster"/>
              </a:rPr>
              <a:t>‘</a:t>
            </a:r>
            <a:r>
              <a:rPr b="0" i="0" lang="en" sz="1900" u="none" cap="none" strike="noStrike">
                <a:solidFill>
                  <a:srgbClr val="000000"/>
                </a:solidFill>
                <a:latin typeface="Lobster"/>
                <a:ea typeface="Lobster"/>
                <a:cs typeface="Lobster"/>
                <a:sym typeface="Lobster"/>
              </a:rPr>
              <a:t>Long wait but so worth it.  They serve Stumptown coffee</a:t>
            </a:r>
            <a:r>
              <a:rPr lang="en" sz="1900">
                <a:latin typeface="Lobster"/>
                <a:ea typeface="Lobster"/>
                <a:cs typeface="Lobster"/>
                <a:sym typeface="Lobster"/>
              </a:rPr>
              <a:t>’</a:t>
            </a:r>
            <a:endParaRPr b="0" i="0" sz="1400" u="none" cap="none" strike="noStrike">
              <a:solidFill>
                <a:srgbClr val="000000"/>
              </a:solidFill>
              <a:latin typeface="Arial"/>
              <a:ea typeface="Arial"/>
              <a:cs typeface="Arial"/>
              <a:sym typeface="Arial"/>
            </a:endParaRPr>
          </a:p>
        </p:txBody>
      </p:sp>
      <p:sp>
        <p:nvSpPr>
          <p:cNvPr id="208" name="Google Shape;208;p37"/>
          <p:cNvSpPr txBox="1"/>
          <p:nvPr/>
        </p:nvSpPr>
        <p:spPr>
          <a:xfrm>
            <a:off x="2683050" y="4091325"/>
            <a:ext cx="5606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Lobster"/>
                <a:ea typeface="Lobster"/>
                <a:cs typeface="Lobster"/>
                <a:sym typeface="Lobster"/>
              </a:rPr>
              <a:t>‘There were quite a few flies inside flying around our table’</a:t>
            </a:r>
            <a:endParaRPr>
              <a:solidFill>
                <a:schemeClr val="dk1"/>
              </a:solidFill>
            </a:endParaRPr>
          </a:p>
        </p:txBody>
      </p:sp>
      <p:pic>
        <p:nvPicPr>
          <p:cNvPr id="209" name="Google Shape;209;p37"/>
          <p:cNvPicPr preferRelativeResize="0"/>
          <p:nvPr/>
        </p:nvPicPr>
        <p:blipFill>
          <a:blip r:embed="rId4">
            <a:alphaModFix/>
          </a:blip>
          <a:stretch>
            <a:fillRect/>
          </a:stretch>
        </p:blipFill>
        <p:spPr>
          <a:xfrm>
            <a:off x="821575" y="2328124"/>
            <a:ext cx="1585375" cy="1027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8"/>
          <p:cNvSpPr txBox="1"/>
          <p:nvPr/>
        </p:nvSpPr>
        <p:spPr>
          <a:xfrm>
            <a:off x="3296653" y="4014909"/>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5" name="Google Shape;215;p38"/>
          <p:cNvSpPr txBox="1"/>
          <p:nvPr/>
        </p:nvSpPr>
        <p:spPr>
          <a:xfrm>
            <a:off x="1585950" y="683713"/>
            <a:ext cx="5972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3200" u="none" cap="none" strike="noStrike">
                <a:solidFill>
                  <a:srgbClr val="FF00FF"/>
                </a:solidFill>
                <a:latin typeface="Lobster"/>
                <a:ea typeface="Lobster"/>
                <a:cs typeface="Lobster"/>
                <a:sym typeface="Lobster"/>
              </a:rPr>
              <a:t>Top Cities With Coffee Business</a:t>
            </a:r>
            <a:endParaRPr b="0" i="0" sz="3200" u="none" cap="none" strike="noStrike">
              <a:solidFill>
                <a:srgbClr val="FF00FF"/>
              </a:solidFill>
              <a:latin typeface="Arial"/>
              <a:ea typeface="Arial"/>
              <a:cs typeface="Arial"/>
              <a:sym typeface="Arial"/>
            </a:endParaRPr>
          </a:p>
        </p:txBody>
      </p:sp>
      <p:pic>
        <p:nvPicPr>
          <p:cNvPr descr="National Coffee Day GIF" id="216" name="Google Shape;216;p38"/>
          <p:cNvPicPr preferRelativeResize="0"/>
          <p:nvPr/>
        </p:nvPicPr>
        <p:blipFill rotWithShape="1">
          <a:blip r:embed="rId4">
            <a:alphaModFix/>
          </a:blip>
          <a:srcRect b="0" l="0" r="0" t="0"/>
          <a:stretch/>
        </p:blipFill>
        <p:spPr>
          <a:xfrm>
            <a:off x="3028287" y="1344925"/>
            <a:ext cx="3087425" cy="3114250"/>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9"/>
          <p:cNvSpPr txBox="1"/>
          <p:nvPr/>
        </p:nvSpPr>
        <p:spPr>
          <a:xfrm>
            <a:off x="364075" y="1913763"/>
            <a:ext cx="478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1"/>
              </a:solidFill>
              <a:highlight>
                <a:srgbClr val="741B47"/>
              </a:highlight>
              <a:latin typeface="Lobster"/>
              <a:ea typeface="Lobster"/>
              <a:cs typeface="Lobster"/>
              <a:sym typeface="Lobster"/>
            </a:endParaRPr>
          </a:p>
        </p:txBody>
      </p:sp>
      <p:sp>
        <p:nvSpPr>
          <p:cNvPr id="222" name="Google Shape;222;p39"/>
          <p:cNvSpPr txBox="1"/>
          <p:nvPr/>
        </p:nvSpPr>
        <p:spPr>
          <a:xfrm>
            <a:off x="0" y="157000"/>
            <a:ext cx="85167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300">
                <a:solidFill>
                  <a:schemeClr val="lt1"/>
                </a:solidFill>
                <a:highlight>
                  <a:srgbClr val="741B47"/>
                </a:highlight>
                <a:latin typeface="Lobster"/>
                <a:ea typeface="Lobster"/>
                <a:cs typeface="Lobster"/>
                <a:sym typeface="Lobster"/>
              </a:rPr>
              <a:t>Rating by States?</a:t>
            </a:r>
            <a:endParaRPr sz="5300">
              <a:solidFill>
                <a:schemeClr val="lt1"/>
              </a:solidFill>
              <a:highlight>
                <a:srgbClr val="741B47"/>
              </a:highlight>
              <a:latin typeface="Lobster"/>
              <a:ea typeface="Lobster"/>
              <a:cs typeface="Lobster"/>
              <a:sym typeface="Lobster"/>
            </a:endParaRPr>
          </a:p>
        </p:txBody>
      </p:sp>
      <p:sp>
        <p:nvSpPr>
          <p:cNvPr id="223" name="Google Shape;223;p39"/>
          <p:cNvSpPr txBox="1"/>
          <p:nvPr/>
        </p:nvSpPr>
        <p:spPr>
          <a:xfrm>
            <a:off x="1007800" y="3127988"/>
            <a:ext cx="478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1"/>
              </a:solidFill>
              <a:highlight>
                <a:srgbClr val="741B47"/>
              </a:highlight>
              <a:latin typeface="Lobster"/>
              <a:ea typeface="Lobster"/>
              <a:cs typeface="Lobster"/>
              <a:sym typeface="Lobster"/>
            </a:endParaRPr>
          </a:p>
        </p:txBody>
      </p:sp>
      <p:pic>
        <p:nvPicPr>
          <p:cNvPr id="224" name="Google Shape;224;p39"/>
          <p:cNvPicPr preferRelativeResize="0"/>
          <p:nvPr/>
        </p:nvPicPr>
        <p:blipFill>
          <a:blip r:embed="rId4">
            <a:alphaModFix/>
          </a:blip>
          <a:stretch>
            <a:fillRect/>
          </a:stretch>
        </p:blipFill>
        <p:spPr>
          <a:xfrm>
            <a:off x="2328078" y="1419325"/>
            <a:ext cx="3986575" cy="267016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40"/>
          <p:cNvSpPr txBox="1"/>
          <p:nvPr/>
        </p:nvSpPr>
        <p:spPr>
          <a:xfrm>
            <a:off x="421975" y="1360863"/>
            <a:ext cx="4781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highlight>
                  <a:srgbClr val="741B47"/>
                </a:highlight>
                <a:latin typeface="Lobster"/>
                <a:ea typeface="Lobster"/>
                <a:cs typeface="Lobster"/>
                <a:sym typeface="Lobster"/>
              </a:rPr>
              <a:t>Winners of best star rating~ </a:t>
            </a:r>
            <a:endParaRPr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rPr lang="en" sz="2400">
                <a:solidFill>
                  <a:schemeClr val="lt1"/>
                </a:solidFill>
                <a:highlight>
                  <a:srgbClr val="741B47"/>
                </a:highlight>
                <a:latin typeface="Lobster"/>
                <a:ea typeface="Lobster"/>
                <a:cs typeface="Lobster"/>
                <a:sym typeface="Lobster"/>
              </a:rPr>
              <a:t>State of Oregon!!!  </a:t>
            </a:r>
            <a:endParaRPr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t/>
            </a:r>
            <a:endParaRPr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rPr lang="en" sz="2400">
                <a:solidFill>
                  <a:schemeClr val="lt1"/>
                </a:solidFill>
                <a:highlight>
                  <a:srgbClr val="741B47"/>
                </a:highlight>
                <a:latin typeface="Lobster"/>
                <a:ea typeface="Lobster"/>
                <a:cs typeface="Lobster"/>
                <a:sym typeface="Lobster"/>
              </a:rPr>
              <a:t>341 five Stars</a:t>
            </a:r>
            <a:endParaRPr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t/>
            </a:r>
            <a:endParaRPr sz="2400">
              <a:solidFill>
                <a:schemeClr val="lt1"/>
              </a:solidFill>
              <a:highlight>
                <a:srgbClr val="741B47"/>
              </a:highlight>
              <a:latin typeface="Lobster"/>
              <a:ea typeface="Lobster"/>
              <a:cs typeface="Lobster"/>
              <a:sym typeface="Lobster"/>
            </a:endParaRPr>
          </a:p>
        </p:txBody>
      </p:sp>
      <p:sp>
        <p:nvSpPr>
          <p:cNvPr id="230" name="Google Shape;230;p40"/>
          <p:cNvSpPr txBox="1"/>
          <p:nvPr/>
        </p:nvSpPr>
        <p:spPr>
          <a:xfrm>
            <a:off x="0" y="157000"/>
            <a:ext cx="85167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300">
                <a:solidFill>
                  <a:schemeClr val="lt1"/>
                </a:solidFill>
                <a:highlight>
                  <a:srgbClr val="741B47"/>
                </a:highlight>
                <a:latin typeface="Lobster"/>
                <a:ea typeface="Lobster"/>
                <a:cs typeface="Lobster"/>
                <a:sym typeface="Lobster"/>
              </a:rPr>
              <a:t>Twinkle Twinkle Little Star </a:t>
            </a:r>
            <a:endParaRPr sz="5300">
              <a:solidFill>
                <a:schemeClr val="lt1"/>
              </a:solidFill>
              <a:highlight>
                <a:srgbClr val="741B47"/>
              </a:highlight>
              <a:latin typeface="Lobster"/>
              <a:ea typeface="Lobster"/>
              <a:cs typeface="Lobster"/>
              <a:sym typeface="Lobster"/>
            </a:endParaRPr>
          </a:p>
        </p:txBody>
      </p:sp>
      <p:pic>
        <p:nvPicPr>
          <p:cNvPr id="231" name="Google Shape;231;p40"/>
          <p:cNvPicPr preferRelativeResize="0"/>
          <p:nvPr/>
        </p:nvPicPr>
        <p:blipFill>
          <a:blip r:embed="rId4">
            <a:alphaModFix/>
          </a:blip>
          <a:stretch>
            <a:fillRect/>
          </a:stretch>
        </p:blipFill>
        <p:spPr>
          <a:xfrm>
            <a:off x="6184975" y="3215325"/>
            <a:ext cx="2703916" cy="1767950"/>
          </a:xfrm>
          <a:prstGeom prst="rect">
            <a:avLst/>
          </a:prstGeom>
          <a:noFill/>
          <a:ln>
            <a:noFill/>
          </a:ln>
        </p:spPr>
      </p:pic>
      <p:sp>
        <p:nvSpPr>
          <p:cNvPr id="232" name="Google Shape;232;p40"/>
          <p:cNvSpPr txBox="1"/>
          <p:nvPr/>
        </p:nvSpPr>
        <p:spPr>
          <a:xfrm>
            <a:off x="570600" y="3179413"/>
            <a:ext cx="4781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highlight>
                  <a:srgbClr val="741B47"/>
                </a:highlight>
                <a:latin typeface="Lobster"/>
                <a:ea typeface="Lobster"/>
                <a:cs typeface="Lobster"/>
                <a:sym typeface="Lobster"/>
              </a:rPr>
              <a:t>Winners of Highest Reviews~ </a:t>
            </a:r>
            <a:endParaRPr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rPr lang="en" sz="2400">
                <a:solidFill>
                  <a:schemeClr val="lt1"/>
                </a:solidFill>
                <a:highlight>
                  <a:srgbClr val="741B47"/>
                </a:highlight>
                <a:latin typeface="Lobster"/>
                <a:ea typeface="Lobster"/>
                <a:cs typeface="Lobster"/>
                <a:sym typeface="Lobster"/>
              </a:rPr>
              <a:t>State of M</a:t>
            </a:r>
            <a:r>
              <a:rPr lang="en" sz="2400">
                <a:solidFill>
                  <a:schemeClr val="lt1"/>
                </a:solidFill>
                <a:highlight>
                  <a:srgbClr val="741B47"/>
                </a:highlight>
                <a:latin typeface="Lobster"/>
                <a:ea typeface="Lobster"/>
                <a:cs typeface="Lobster"/>
                <a:sym typeface="Lobster"/>
              </a:rPr>
              <a:t>assachusetts</a:t>
            </a:r>
            <a:r>
              <a:rPr lang="en" sz="2400">
                <a:solidFill>
                  <a:schemeClr val="lt1"/>
                </a:solidFill>
                <a:highlight>
                  <a:srgbClr val="741B47"/>
                </a:highlight>
                <a:latin typeface="Lobster"/>
                <a:ea typeface="Lobster"/>
                <a:cs typeface="Lobster"/>
                <a:sym typeface="Lobster"/>
              </a:rPr>
              <a:t>!!!  </a:t>
            </a:r>
            <a:endParaRPr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t/>
            </a:r>
            <a:endParaRPr b="1"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rPr b="1" lang="en" sz="2400">
                <a:solidFill>
                  <a:schemeClr val="lt1"/>
                </a:solidFill>
                <a:highlight>
                  <a:srgbClr val="741B47"/>
                </a:highlight>
                <a:latin typeface="Lobster"/>
                <a:ea typeface="Lobster"/>
                <a:cs typeface="Lobster"/>
                <a:sym typeface="Lobster"/>
              </a:rPr>
              <a:t>4216 Reviews</a:t>
            </a:r>
            <a:endParaRPr b="1" sz="2400">
              <a:solidFill>
                <a:schemeClr val="lt1"/>
              </a:solidFill>
              <a:highlight>
                <a:srgbClr val="741B47"/>
              </a:highlight>
              <a:latin typeface="Lobster"/>
              <a:ea typeface="Lobster"/>
              <a:cs typeface="Lobster"/>
              <a:sym typeface="Lobster"/>
            </a:endParaRPr>
          </a:p>
        </p:txBody>
      </p:sp>
      <p:pic>
        <p:nvPicPr>
          <p:cNvPr id="233" name="Google Shape;233;p40"/>
          <p:cNvPicPr preferRelativeResize="0"/>
          <p:nvPr/>
        </p:nvPicPr>
        <p:blipFill>
          <a:blip r:embed="rId5">
            <a:alphaModFix/>
          </a:blip>
          <a:stretch>
            <a:fillRect/>
          </a:stretch>
        </p:blipFill>
        <p:spPr>
          <a:xfrm rot="743499">
            <a:off x="4321061" y="1735657"/>
            <a:ext cx="1866679" cy="1399990"/>
          </a:xfrm>
          <a:prstGeom prst="rect">
            <a:avLst/>
          </a:prstGeom>
          <a:noFill/>
          <a:ln>
            <a:noFill/>
          </a:ln>
        </p:spPr>
      </p:pic>
      <p:pic>
        <p:nvPicPr>
          <p:cNvPr id="234" name="Google Shape;234;p40"/>
          <p:cNvPicPr preferRelativeResize="0"/>
          <p:nvPr/>
        </p:nvPicPr>
        <p:blipFill>
          <a:blip r:embed="rId6">
            <a:alphaModFix/>
          </a:blip>
          <a:stretch>
            <a:fillRect/>
          </a:stretch>
        </p:blipFill>
        <p:spPr>
          <a:xfrm>
            <a:off x="7801175" y="184975"/>
            <a:ext cx="1307225" cy="130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41"/>
          <p:cNvSpPr txBox="1"/>
          <p:nvPr>
            <p:ph type="title"/>
          </p:nvPr>
        </p:nvSpPr>
        <p:spPr>
          <a:xfrm>
            <a:off x="259350" y="567825"/>
            <a:ext cx="66438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solidFill>
                  <a:schemeClr val="lt1"/>
                </a:solidFill>
                <a:highlight>
                  <a:srgbClr val="741B47"/>
                </a:highlight>
                <a:latin typeface="Lobster"/>
                <a:ea typeface="Lobster"/>
                <a:cs typeface="Lobster"/>
                <a:sym typeface="Lobster"/>
              </a:rPr>
              <a:t>Conclusion: Drink more coffee!</a:t>
            </a:r>
            <a:endParaRPr sz="3900">
              <a:solidFill>
                <a:schemeClr val="lt1"/>
              </a:solidFill>
              <a:highlight>
                <a:srgbClr val="741B47"/>
              </a:highlight>
              <a:latin typeface="Lobster"/>
              <a:ea typeface="Lobster"/>
              <a:cs typeface="Lobster"/>
              <a:sym typeface="Lobster"/>
            </a:endParaRPr>
          </a:p>
        </p:txBody>
      </p:sp>
      <p:sp>
        <p:nvSpPr>
          <p:cNvPr id="240" name="Google Shape;240;p41"/>
          <p:cNvSpPr txBox="1"/>
          <p:nvPr/>
        </p:nvSpPr>
        <p:spPr>
          <a:xfrm>
            <a:off x="259350" y="1596950"/>
            <a:ext cx="8625300" cy="319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300">
                <a:solidFill>
                  <a:schemeClr val="lt1"/>
                </a:solidFill>
                <a:highlight>
                  <a:srgbClr val="741B47"/>
                </a:highlight>
                <a:latin typeface="Lobster"/>
                <a:ea typeface="Lobster"/>
                <a:cs typeface="Lobster"/>
                <a:sym typeface="Lobster"/>
              </a:rPr>
              <a:t>In each of the metropolitan areas surveyed, there were at least 300 coffee shops to serve a population between 150k and 1mm people. The retail coffee business is doing well (except during the COVID pandemic of 2020), based on its popularity and overall engagement on Yelp.com.  Overall the retail coffee business is steadily growing over the years, making it a viable enterprise for the future.</a:t>
            </a:r>
            <a:endParaRPr sz="2300">
              <a:solidFill>
                <a:schemeClr val="lt1"/>
              </a:solidFill>
              <a:highlight>
                <a:srgbClr val="741B47"/>
              </a:highlight>
              <a:latin typeface="Lobster"/>
              <a:ea typeface="Lobster"/>
              <a:cs typeface="Lobster"/>
              <a:sym typeface="Lobs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42"/>
          <p:cNvSpPr txBox="1"/>
          <p:nvPr>
            <p:ph type="title"/>
          </p:nvPr>
        </p:nvSpPr>
        <p:spPr>
          <a:xfrm>
            <a:off x="1250100" y="2193900"/>
            <a:ext cx="66438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solidFill>
                  <a:schemeClr val="lt1"/>
                </a:solidFill>
                <a:highlight>
                  <a:srgbClr val="741B47"/>
                </a:highlight>
                <a:latin typeface="Lobster"/>
                <a:ea typeface="Lobster"/>
                <a:cs typeface="Lobster"/>
                <a:sym typeface="Lobster"/>
              </a:rPr>
              <a:t>Questions?</a:t>
            </a:r>
            <a:endParaRPr sz="5200">
              <a:solidFill>
                <a:schemeClr val="lt1"/>
              </a:solidFill>
              <a:highlight>
                <a:srgbClr val="741B47"/>
              </a:highlight>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ph type="title"/>
          </p:nvPr>
        </p:nvSpPr>
        <p:spPr>
          <a:xfrm>
            <a:off x="1489350" y="180175"/>
            <a:ext cx="6165300" cy="7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solidFill>
                  <a:schemeClr val="lt1"/>
                </a:solidFill>
                <a:highlight>
                  <a:srgbClr val="741B47"/>
                </a:highlight>
                <a:latin typeface="Lobster"/>
                <a:ea typeface="Lobster"/>
                <a:cs typeface="Lobster"/>
                <a:sym typeface="Lobster"/>
              </a:rPr>
              <a:t>Our Over C</a:t>
            </a:r>
            <a:r>
              <a:rPr lang="en" sz="3900">
                <a:solidFill>
                  <a:schemeClr val="lt1"/>
                </a:solidFill>
                <a:highlight>
                  <a:srgbClr val="741B47"/>
                </a:highlight>
                <a:latin typeface="Lobster"/>
                <a:ea typeface="Lobster"/>
                <a:cs typeface="Lobster"/>
                <a:sym typeface="Lobster"/>
              </a:rPr>
              <a:t>affeinated Team:</a:t>
            </a:r>
            <a:endParaRPr sz="3900">
              <a:solidFill>
                <a:schemeClr val="lt1"/>
              </a:solidFill>
              <a:highlight>
                <a:srgbClr val="741B47"/>
              </a:highlight>
              <a:latin typeface="Lobster"/>
              <a:ea typeface="Lobster"/>
              <a:cs typeface="Lobster"/>
              <a:sym typeface="Lobster"/>
            </a:endParaRPr>
          </a:p>
        </p:txBody>
      </p:sp>
      <p:pic>
        <p:nvPicPr>
          <p:cNvPr id="107" name="Google Shape;107;p26"/>
          <p:cNvPicPr preferRelativeResize="0"/>
          <p:nvPr/>
        </p:nvPicPr>
        <p:blipFill rotWithShape="1">
          <a:blip r:embed="rId4">
            <a:alphaModFix/>
          </a:blip>
          <a:srcRect b="46586" l="0" r="15497" t="0"/>
          <a:stretch/>
        </p:blipFill>
        <p:spPr>
          <a:xfrm>
            <a:off x="451725" y="1141950"/>
            <a:ext cx="1520275" cy="1157975"/>
          </a:xfrm>
          <a:prstGeom prst="rect">
            <a:avLst/>
          </a:prstGeom>
          <a:noFill/>
          <a:ln cap="flat" cmpd="sng" w="38100">
            <a:solidFill>
              <a:srgbClr val="FFFFFF"/>
            </a:solidFill>
            <a:prstDash val="solid"/>
            <a:round/>
            <a:headEnd len="sm" w="sm" type="none"/>
            <a:tailEnd len="sm" w="sm" type="none"/>
          </a:ln>
        </p:spPr>
      </p:pic>
      <p:sp>
        <p:nvSpPr>
          <p:cNvPr id="108" name="Google Shape;108;p26"/>
          <p:cNvSpPr txBox="1"/>
          <p:nvPr/>
        </p:nvSpPr>
        <p:spPr>
          <a:xfrm>
            <a:off x="-49637" y="2295450"/>
            <a:ext cx="252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highlight>
                  <a:srgbClr val="741B47"/>
                </a:highlight>
                <a:latin typeface="Cambria"/>
                <a:ea typeface="Cambria"/>
                <a:cs typeface="Cambria"/>
                <a:sym typeface="Cambria"/>
              </a:rPr>
              <a:t>“No Coffee - Chai”</a:t>
            </a:r>
            <a:endParaRPr>
              <a:solidFill>
                <a:schemeClr val="lt1"/>
              </a:solidFill>
              <a:highlight>
                <a:srgbClr val="741B47"/>
              </a:highlight>
              <a:latin typeface="Cambria"/>
              <a:ea typeface="Cambria"/>
              <a:cs typeface="Cambria"/>
              <a:sym typeface="Cambria"/>
            </a:endParaRPr>
          </a:p>
          <a:p>
            <a:pPr indent="0" lvl="0" marL="0" rtl="0" algn="ctr">
              <a:spcBef>
                <a:spcPts val="0"/>
              </a:spcBef>
              <a:spcAft>
                <a:spcPts val="0"/>
              </a:spcAft>
              <a:buNone/>
            </a:pPr>
            <a:r>
              <a:rPr lang="en">
                <a:solidFill>
                  <a:schemeClr val="lt1"/>
                </a:solidFill>
                <a:highlight>
                  <a:srgbClr val="741B47"/>
                </a:highlight>
                <a:latin typeface="Cambria"/>
                <a:ea typeface="Cambria"/>
                <a:cs typeface="Cambria"/>
                <a:sym typeface="Cambria"/>
              </a:rPr>
              <a:t>Priya Singh</a:t>
            </a:r>
            <a:endParaRPr>
              <a:solidFill>
                <a:schemeClr val="lt1"/>
              </a:solidFill>
              <a:highlight>
                <a:srgbClr val="741B47"/>
              </a:highlight>
              <a:latin typeface="Cambria"/>
              <a:ea typeface="Cambria"/>
              <a:cs typeface="Cambria"/>
              <a:sym typeface="Cambria"/>
            </a:endParaRPr>
          </a:p>
        </p:txBody>
      </p:sp>
      <p:pic>
        <p:nvPicPr>
          <p:cNvPr id="109" name="Google Shape;109;p26"/>
          <p:cNvPicPr preferRelativeResize="0"/>
          <p:nvPr/>
        </p:nvPicPr>
        <p:blipFill rotWithShape="1">
          <a:blip r:embed="rId5">
            <a:alphaModFix/>
          </a:blip>
          <a:srcRect b="36392" l="10248" r="17984" t="21017"/>
          <a:stretch/>
        </p:blipFill>
        <p:spPr>
          <a:xfrm>
            <a:off x="451725" y="3296550"/>
            <a:ext cx="1520275" cy="1157975"/>
          </a:xfrm>
          <a:prstGeom prst="rect">
            <a:avLst/>
          </a:prstGeom>
          <a:noFill/>
          <a:ln cap="flat" cmpd="sng" w="38100">
            <a:solidFill>
              <a:schemeClr val="lt1"/>
            </a:solidFill>
            <a:prstDash val="solid"/>
            <a:round/>
            <a:headEnd len="sm" w="sm" type="none"/>
            <a:tailEnd len="sm" w="sm" type="none"/>
          </a:ln>
        </p:spPr>
      </p:pic>
      <p:sp>
        <p:nvSpPr>
          <p:cNvPr id="110" name="Google Shape;110;p26"/>
          <p:cNvSpPr txBox="1"/>
          <p:nvPr/>
        </p:nvSpPr>
        <p:spPr>
          <a:xfrm>
            <a:off x="152413" y="4474475"/>
            <a:ext cx="2118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highlight>
                  <a:srgbClr val="741B47"/>
                </a:highlight>
                <a:latin typeface="Cambria"/>
                <a:ea typeface="Cambria"/>
                <a:cs typeface="Cambria"/>
                <a:sym typeface="Cambria"/>
              </a:rPr>
              <a:t>“Mo’ Macchiato”</a:t>
            </a:r>
            <a:endParaRPr>
              <a:solidFill>
                <a:schemeClr val="lt1"/>
              </a:solidFill>
              <a:highlight>
                <a:srgbClr val="741B47"/>
              </a:highlight>
              <a:latin typeface="Cambria"/>
              <a:ea typeface="Cambria"/>
              <a:cs typeface="Cambria"/>
              <a:sym typeface="Cambria"/>
            </a:endParaRPr>
          </a:p>
          <a:p>
            <a:pPr indent="0" lvl="0" marL="0" rtl="0" algn="ctr">
              <a:spcBef>
                <a:spcPts val="0"/>
              </a:spcBef>
              <a:spcAft>
                <a:spcPts val="0"/>
              </a:spcAft>
              <a:buNone/>
            </a:pPr>
            <a:r>
              <a:rPr lang="en">
                <a:solidFill>
                  <a:schemeClr val="lt1"/>
                </a:solidFill>
                <a:highlight>
                  <a:srgbClr val="741B47"/>
                </a:highlight>
                <a:latin typeface="Cambria"/>
                <a:ea typeface="Cambria"/>
                <a:cs typeface="Cambria"/>
                <a:sym typeface="Cambria"/>
              </a:rPr>
              <a:t>Michael Liu</a:t>
            </a:r>
            <a:endParaRPr/>
          </a:p>
        </p:txBody>
      </p:sp>
      <p:pic>
        <p:nvPicPr>
          <p:cNvPr id="111" name="Google Shape;111;p26"/>
          <p:cNvPicPr preferRelativeResize="0"/>
          <p:nvPr/>
        </p:nvPicPr>
        <p:blipFill rotWithShape="1">
          <a:blip r:embed="rId6">
            <a:alphaModFix/>
          </a:blip>
          <a:srcRect b="11769" l="8315" r="0" t="0"/>
          <a:stretch/>
        </p:blipFill>
        <p:spPr>
          <a:xfrm>
            <a:off x="7290287" y="3258750"/>
            <a:ext cx="1393900" cy="1233600"/>
          </a:xfrm>
          <a:prstGeom prst="rect">
            <a:avLst/>
          </a:prstGeom>
          <a:noFill/>
          <a:ln cap="flat" cmpd="sng" w="38100">
            <a:solidFill>
              <a:schemeClr val="lt1"/>
            </a:solidFill>
            <a:prstDash val="solid"/>
            <a:round/>
            <a:headEnd len="sm" w="sm" type="none"/>
            <a:tailEnd len="sm" w="sm" type="none"/>
          </a:ln>
        </p:spPr>
      </p:pic>
      <p:sp>
        <p:nvSpPr>
          <p:cNvPr id="112" name="Google Shape;112;p26"/>
          <p:cNvSpPr txBox="1"/>
          <p:nvPr/>
        </p:nvSpPr>
        <p:spPr>
          <a:xfrm>
            <a:off x="6487225" y="44923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highlight>
                  <a:srgbClr val="741B47"/>
                </a:highlight>
                <a:latin typeface="Cambria"/>
                <a:ea typeface="Cambria"/>
                <a:cs typeface="Cambria"/>
                <a:sym typeface="Cambria"/>
              </a:rPr>
              <a:t>“Better Latte Than Never”,</a:t>
            </a:r>
            <a:endParaRPr>
              <a:solidFill>
                <a:schemeClr val="lt1"/>
              </a:solidFill>
              <a:highlight>
                <a:srgbClr val="741B47"/>
              </a:highlight>
              <a:latin typeface="Cambria"/>
              <a:ea typeface="Cambria"/>
              <a:cs typeface="Cambria"/>
              <a:sym typeface="Cambria"/>
            </a:endParaRPr>
          </a:p>
          <a:p>
            <a:pPr indent="0" lvl="0" marL="0" rtl="0" algn="ctr">
              <a:spcBef>
                <a:spcPts val="0"/>
              </a:spcBef>
              <a:spcAft>
                <a:spcPts val="0"/>
              </a:spcAft>
              <a:buNone/>
            </a:pPr>
            <a:r>
              <a:rPr lang="en">
                <a:solidFill>
                  <a:schemeClr val="lt1"/>
                </a:solidFill>
                <a:highlight>
                  <a:srgbClr val="741B47"/>
                </a:highlight>
                <a:latin typeface="Cambria"/>
                <a:ea typeface="Cambria"/>
                <a:cs typeface="Cambria"/>
                <a:sym typeface="Cambria"/>
              </a:rPr>
              <a:t>Jasper Chou</a:t>
            </a:r>
            <a:endParaRPr/>
          </a:p>
        </p:txBody>
      </p:sp>
      <p:pic>
        <p:nvPicPr>
          <p:cNvPr id="113" name="Google Shape;113;p26"/>
          <p:cNvPicPr preferRelativeResize="0"/>
          <p:nvPr/>
        </p:nvPicPr>
        <p:blipFill rotWithShape="1">
          <a:blip r:embed="rId7">
            <a:alphaModFix/>
          </a:blip>
          <a:srcRect b="46172" l="28498" r="17599" t="22010"/>
          <a:stretch/>
        </p:blipFill>
        <p:spPr>
          <a:xfrm>
            <a:off x="3875050" y="2062650"/>
            <a:ext cx="1393900" cy="1233600"/>
          </a:xfrm>
          <a:prstGeom prst="rect">
            <a:avLst/>
          </a:prstGeom>
          <a:noFill/>
          <a:ln cap="flat" cmpd="sng" w="38100">
            <a:solidFill>
              <a:schemeClr val="lt1"/>
            </a:solidFill>
            <a:prstDash val="solid"/>
            <a:round/>
            <a:headEnd len="sm" w="sm" type="none"/>
            <a:tailEnd len="sm" w="sm" type="none"/>
          </a:ln>
        </p:spPr>
      </p:pic>
      <p:sp>
        <p:nvSpPr>
          <p:cNvPr id="114" name="Google Shape;114;p26"/>
          <p:cNvSpPr txBox="1"/>
          <p:nvPr/>
        </p:nvSpPr>
        <p:spPr>
          <a:xfrm>
            <a:off x="2772750" y="3335325"/>
            <a:ext cx="3598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highlight>
                  <a:srgbClr val="741B47"/>
                </a:highlight>
                <a:latin typeface="Cambria"/>
                <a:ea typeface="Cambria"/>
                <a:cs typeface="Cambria"/>
                <a:sym typeface="Cambria"/>
              </a:rPr>
              <a:t>“A Hot Cup of Weiner Melange is All I Need ”</a:t>
            </a:r>
            <a:endParaRPr>
              <a:solidFill>
                <a:schemeClr val="lt1"/>
              </a:solidFill>
              <a:highlight>
                <a:srgbClr val="741B47"/>
              </a:highlight>
              <a:latin typeface="Cambria"/>
              <a:ea typeface="Cambria"/>
              <a:cs typeface="Cambria"/>
              <a:sym typeface="Cambria"/>
            </a:endParaRPr>
          </a:p>
          <a:p>
            <a:pPr indent="0" lvl="0" marL="0" rtl="0" algn="ctr">
              <a:spcBef>
                <a:spcPts val="0"/>
              </a:spcBef>
              <a:spcAft>
                <a:spcPts val="0"/>
              </a:spcAft>
              <a:buNone/>
            </a:pPr>
            <a:r>
              <a:rPr lang="en">
                <a:solidFill>
                  <a:schemeClr val="lt1"/>
                </a:solidFill>
                <a:highlight>
                  <a:srgbClr val="741B47"/>
                </a:highlight>
                <a:latin typeface="Cambria"/>
                <a:ea typeface="Cambria"/>
                <a:cs typeface="Cambria"/>
                <a:sym typeface="Cambria"/>
              </a:rPr>
              <a:t>Galyna Malynska</a:t>
            </a:r>
            <a:endParaRPr/>
          </a:p>
        </p:txBody>
      </p:sp>
      <p:sp>
        <p:nvSpPr>
          <p:cNvPr id="115" name="Google Shape;115;p26"/>
          <p:cNvSpPr txBox="1"/>
          <p:nvPr/>
        </p:nvSpPr>
        <p:spPr>
          <a:xfrm>
            <a:off x="6487225" y="2295450"/>
            <a:ext cx="3000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highlight>
                  <a:srgbClr val="741B47"/>
                </a:highlight>
                <a:latin typeface="Cambria"/>
                <a:ea typeface="Cambria"/>
                <a:cs typeface="Cambria"/>
                <a:sym typeface="Cambria"/>
              </a:rPr>
              <a:t>“Mucha Mocha”</a:t>
            </a:r>
            <a:endParaRPr>
              <a:solidFill>
                <a:schemeClr val="lt1"/>
              </a:solidFill>
              <a:highlight>
                <a:srgbClr val="741B47"/>
              </a:highlight>
              <a:latin typeface="Cambria"/>
              <a:ea typeface="Cambria"/>
              <a:cs typeface="Cambria"/>
              <a:sym typeface="Cambria"/>
            </a:endParaRPr>
          </a:p>
          <a:p>
            <a:pPr indent="0" lvl="0" marL="0" rtl="0" algn="ctr">
              <a:spcBef>
                <a:spcPts val="0"/>
              </a:spcBef>
              <a:spcAft>
                <a:spcPts val="0"/>
              </a:spcAft>
              <a:buNone/>
            </a:pPr>
            <a:r>
              <a:rPr lang="en">
                <a:solidFill>
                  <a:schemeClr val="lt1"/>
                </a:solidFill>
                <a:highlight>
                  <a:srgbClr val="741B47"/>
                </a:highlight>
                <a:latin typeface="Cambria"/>
                <a:ea typeface="Cambria"/>
                <a:cs typeface="Cambria"/>
                <a:sym typeface="Cambria"/>
              </a:rPr>
              <a:t>Banke Ogunjumo</a:t>
            </a:r>
            <a:endParaRPr>
              <a:solidFill>
                <a:schemeClr val="lt1"/>
              </a:solidFill>
              <a:highlight>
                <a:srgbClr val="741B47"/>
              </a:highlight>
              <a:latin typeface="Cambria"/>
              <a:ea typeface="Cambria"/>
              <a:cs typeface="Cambria"/>
              <a:sym typeface="Cambria"/>
            </a:endParaRPr>
          </a:p>
          <a:p>
            <a:pPr indent="0" lvl="0" marL="0" rtl="0" algn="ctr">
              <a:spcBef>
                <a:spcPts val="0"/>
              </a:spcBef>
              <a:spcAft>
                <a:spcPts val="0"/>
              </a:spcAft>
              <a:buNone/>
            </a:pPr>
            <a:r>
              <a:t/>
            </a:r>
            <a:endParaRPr/>
          </a:p>
        </p:txBody>
      </p:sp>
      <p:pic>
        <p:nvPicPr>
          <p:cNvPr id="116" name="Google Shape;116;p26"/>
          <p:cNvPicPr preferRelativeResize="0"/>
          <p:nvPr/>
        </p:nvPicPr>
        <p:blipFill>
          <a:blip r:embed="rId8">
            <a:alphaModFix/>
          </a:blip>
          <a:stretch>
            <a:fillRect/>
          </a:stretch>
        </p:blipFill>
        <p:spPr>
          <a:xfrm>
            <a:off x="7428737" y="1090000"/>
            <a:ext cx="1116973" cy="1261872"/>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7"/>
          <p:cNvSpPr txBox="1"/>
          <p:nvPr>
            <p:ph type="title"/>
          </p:nvPr>
        </p:nvSpPr>
        <p:spPr>
          <a:xfrm>
            <a:off x="146600" y="567825"/>
            <a:ext cx="66438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solidFill>
                  <a:schemeClr val="lt1"/>
                </a:solidFill>
                <a:highlight>
                  <a:srgbClr val="741B47"/>
                </a:highlight>
                <a:latin typeface="Lobster"/>
                <a:ea typeface="Lobster"/>
                <a:cs typeface="Lobster"/>
                <a:sym typeface="Lobster"/>
              </a:rPr>
              <a:t>What is our project about...</a:t>
            </a:r>
            <a:endParaRPr sz="3900">
              <a:solidFill>
                <a:schemeClr val="lt1"/>
              </a:solidFill>
              <a:highlight>
                <a:srgbClr val="741B47"/>
              </a:highlight>
              <a:latin typeface="Lobster"/>
              <a:ea typeface="Lobster"/>
              <a:cs typeface="Lobster"/>
              <a:sym typeface="Lobster"/>
            </a:endParaRPr>
          </a:p>
        </p:txBody>
      </p:sp>
      <p:sp>
        <p:nvSpPr>
          <p:cNvPr id="122" name="Google Shape;122;p27"/>
          <p:cNvSpPr txBox="1"/>
          <p:nvPr>
            <p:ph idx="1" type="body"/>
          </p:nvPr>
        </p:nvSpPr>
        <p:spPr>
          <a:xfrm>
            <a:off x="146600" y="1389600"/>
            <a:ext cx="8906400" cy="3179400"/>
          </a:xfrm>
          <a:prstGeom prst="rect">
            <a:avLst/>
          </a:prstGeom>
        </p:spPr>
        <p:txBody>
          <a:bodyPr anchorCtr="0" anchor="t" bIns="182875" lIns="91425" spcFirstLastPara="1" rIns="91425" wrap="square" tIns="182875">
            <a:normAutofit/>
          </a:bodyPr>
          <a:lstStyle/>
          <a:p>
            <a:pPr indent="-438150" lvl="0" marL="457200" rtl="0" algn="l">
              <a:lnSpc>
                <a:spcPct val="150000"/>
              </a:lnSpc>
              <a:spcBef>
                <a:spcPts val="0"/>
              </a:spcBef>
              <a:spcAft>
                <a:spcPts val="0"/>
              </a:spcAft>
              <a:buClr>
                <a:schemeClr val="lt1"/>
              </a:buClr>
              <a:buSzPts val="3300"/>
              <a:buFont typeface="Lobster"/>
              <a:buChar char="●"/>
            </a:pPr>
            <a:r>
              <a:rPr lang="en" sz="3300">
                <a:solidFill>
                  <a:schemeClr val="lt1"/>
                </a:solidFill>
                <a:highlight>
                  <a:srgbClr val="741B47"/>
                </a:highlight>
                <a:latin typeface="Lobster"/>
                <a:ea typeface="Lobster"/>
                <a:cs typeface="Lobster"/>
                <a:sym typeface="Lobster"/>
              </a:rPr>
              <a:t>How popular is coffee as a beverage in the US</a:t>
            </a:r>
            <a:endParaRPr sz="3300">
              <a:solidFill>
                <a:schemeClr val="lt1"/>
              </a:solidFill>
              <a:highlight>
                <a:srgbClr val="741B47"/>
              </a:highlight>
              <a:latin typeface="Lobster"/>
              <a:ea typeface="Lobster"/>
              <a:cs typeface="Lobster"/>
              <a:sym typeface="Lobster"/>
            </a:endParaRPr>
          </a:p>
          <a:p>
            <a:pPr indent="-438150" lvl="0" marL="457200" rtl="0" algn="l">
              <a:lnSpc>
                <a:spcPct val="150000"/>
              </a:lnSpc>
              <a:spcBef>
                <a:spcPts val="0"/>
              </a:spcBef>
              <a:spcAft>
                <a:spcPts val="0"/>
              </a:spcAft>
              <a:buClr>
                <a:schemeClr val="lt1"/>
              </a:buClr>
              <a:buSzPts val="3300"/>
              <a:buFont typeface="Lobster"/>
              <a:buChar char="●"/>
            </a:pPr>
            <a:r>
              <a:rPr lang="en" sz="3300">
                <a:solidFill>
                  <a:schemeClr val="lt1"/>
                </a:solidFill>
                <a:highlight>
                  <a:srgbClr val="741B47"/>
                </a:highlight>
                <a:latin typeface="Lobster"/>
                <a:ea typeface="Lobster"/>
                <a:cs typeface="Lobster"/>
                <a:sym typeface="Lobster"/>
              </a:rPr>
              <a:t>Is the retail coffee business a viable endeavor?</a:t>
            </a:r>
            <a:endParaRPr sz="3300">
              <a:solidFill>
                <a:schemeClr val="lt1"/>
              </a:solidFill>
              <a:highlight>
                <a:srgbClr val="741B47"/>
              </a:highlight>
              <a:latin typeface="Lobster"/>
              <a:ea typeface="Lobster"/>
              <a:cs typeface="Lobster"/>
              <a:sym typeface="Lobster"/>
            </a:endParaRPr>
          </a:p>
          <a:p>
            <a:pPr indent="-438150" lvl="0" marL="457200" rtl="0" algn="l">
              <a:lnSpc>
                <a:spcPct val="150000"/>
              </a:lnSpc>
              <a:spcBef>
                <a:spcPts val="0"/>
              </a:spcBef>
              <a:spcAft>
                <a:spcPts val="0"/>
              </a:spcAft>
              <a:buClr>
                <a:schemeClr val="lt1"/>
              </a:buClr>
              <a:buSzPts val="3300"/>
              <a:buFont typeface="Lobster"/>
              <a:buChar char="●"/>
            </a:pPr>
            <a:r>
              <a:rPr lang="en" sz="3300">
                <a:solidFill>
                  <a:schemeClr val="lt1"/>
                </a:solidFill>
                <a:highlight>
                  <a:srgbClr val="741B47"/>
                </a:highlight>
                <a:latin typeface="Lobster"/>
                <a:ea typeface="Lobster"/>
                <a:cs typeface="Lobster"/>
                <a:sym typeface="Lobster"/>
              </a:rPr>
              <a:t>To show how engaging the American coffee drinker is.</a:t>
            </a:r>
            <a:endParaRPr sz="3300">
              <a:solidFill>
                <a:schemeClr val="lt1"/>
              </a:solidFill>
              <a:highlight>
                <a:srgbClr val="741B47"/>
              </a:highlight>
              <a:latin typeface="Lobster"/>
              <a:ea typeface="Lobster"/>
              <a:cs typeface="Lobster"/>
              <a:sym typeface="Lobs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8"/>
          <p:cNvSpPr txBox="1"/>
          <p:nvPr>
            <p:ph type="title"/>
          </p:nvPr>
        </p:nvSpPr>
        <p:spPr>
          <a:xfrm>
            <a:off x="311700" y="354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solidFill>
                  <a:schemeClr val="lt1"/>
                </a:solidFill>
                <a:highlight>
                  <a:srgbClr val="741B47"/>
                </a:highlight>
                <a:latin typeface="Lobster"/>
                <a:ea typeface="Lobster"/>
                <a:cs typeface="Lobster"/>
                <a:sym typeface="Lobster"/>
              </a:rPr>
              <a:t>The Supplier of Our Data</a:t>
            </a:r>
            <a:endParaRPr sz="4000">
              <a:solidFill>
                <a:schemeClr val="lt1"/>
              </a:solidFill>
              <a:highlight>
                <a:srgbClr val="741B47"/>
              </a:highlight>
              <a:latin typeface="Lobster"/>
              <a:ea typeface="Lobster"/>
              <a:cs typeface="Lobster"/>
              <a:sym typeface="Lobster"/>
            </a:endParaRPr>
          </a:p>
        </p:txBody>
      </p:sp>
      <p:pic>
        <p:nvPicPr>
          <p:cNvPr id="128" name="Google Shape;128;p28"/>
          <p:cNvPicPr preferRelativeResize="0"/>
          <p:nvPr/>
        </p:nvPicPr>
        <p:blipFill>
          <a:blip r:embed="rId4">
            <a:alphaModFix/>
          </a:blip>
          <a:stretch>
            <a:fillRect/>
          </a:stretch>
        </p:blipFill>
        <p:spPr>
          <a:xfrm>
            <a:off x="1408762" y="1741900"/>
            <a:ext cx="6326477" cy="2557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pic>
        <p:nvPicPr>
          <p:cNvPr id="133" name="Google Shape;133;p29"/>
          <p:cNvPicPr preferRelativeResize="0"/>
          <p:nvPr/>
        </p:nvPicPr>
        <p:blipFill>
          <a:blip r:embed="rId4">
            <a:alphaModFix/>
          </a:blip>
          <a:stretch>
            <a:fillRect/>
          </a:stretch>
        </p:blipFill>
        <p:spPr>
          <a:xfrm>
            <a:off x="222075" y="847788"/>
            <a:ext cx="3765775" cy="2626475"/>
          </a:xfrm>
          <a:prstGeom prst="rect">
            <a:avLst/>
          </a:prstGeom>
          <a:noFill/>
          <a:ln cap="flat" cmpd="sng" w="38100">
            <a:solidFill>
              <a:schemeClr val="lt1"/>
            </a:solidFill>
            <a:prstDash val="solid"/>
            <a:round/>
            <a:headEnd len="sm" w="sm" type="none"/>
            <a:tailEnd len="sm" w="sm" type="none"/>
          </a:ln>
        </p:spPr>
      </p:pic>
      <p:sp>
        <p:nvSpPr>
          <p:cNvPr id="134" name="Google Shape;134;p29"/>
          <p:cNvSpPr txBox="1"/>
          <p:nvPr/>
        </p:nvSpPr>
        <p:spPr>
          <a:xfrm>
            <a:off x="4220050" y="806538"/>
            <a:ext cx="47811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highlight>
                  <a:srgbClr val="741B47"/>
                </a:highlight>
                <a:latin typeface="Lobster"/>
                <a:ea typeface="Lobster"/>
                <a:cs typeface="Lobster"/>
                <a:sym typeface="Lobster"/>
              </a:rPr>
              <a:t>Dataset too large to use locally</a:t>
            </a:r>
            <a:endParaRPr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t/>
            </a:r>
            <a:endParaRPr sz="20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rPr lang="en" sz="2400">
                <a:solidFill>
                  <a:schemeClr val="lt1"/>
                </a:solidFill>
                <a:highlight>
                  <a:srgbClr val="741B47"/>
                </a:highlight>
                <a:latin typeface="Lobster"/>
                <a:ea typeface="Lobster"/>
                <a:cs typeface="Lobster"/>
                <a:sym typeface="Lobster"/>
              </a:rPr>
              <a:t>Data contained cryptic information</a:t>
            </a:r>
            <a:endParaRPr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t/>
            </a:r>
            <a:endParaRPr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rPr lang="en" sz="2400">
                <a:solidFill>
                  <a:schemeClr val="lt1"/>
                </a:solidFill>
                <a:highlight>
                  <a:srgbClr val="741B47"/>
                </a:highlight>
                <a:latin typeface="Lobster"/>
                <a:ea typeface="Lobster"/>
                <a:cs typeface="Lobster"/>
                <a:sym typeface="Lobster"/>
              </a:rPr>
              <a:t>Duplicate data was frequent</a:t>
            </a:r>
            <a:endParaRPr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t/>
            </a:r>
            <a:endParaRPr sz="2400">
              <a:solidFill>
                <a:schemeClr val="lt1"/>
              </a:solidFill>
              <a:highlight>
                <a:srgbClr val="741B47"/>
              </a:highlight>
              <a:latin typeface="Lobster"/>
              <a:ea typeface="Lobster"/>
              <a:cs typeface="Lobster"/>
              <a:sym typeface="Lobster"/>
            </a:endParaRPr>
          </a:p>
          <a:p>
            <a:pPr indent="0" lvl="0" marL="0" rtl="0" algn="l">
              <a:spcBef>
                <a:spcPts val="0"/>
              </a:spcBef>
              <a:spcAft>
                <a:spcPts val="0"/>
              </a:spcAft>
              <a:buNone/>
            </a:pPr>
            <a:r>
              <a:rPr lang="en" sz="2400">
                <a:solidFill>
                  <a:schemeClr val="lt1"/>
                </a:solidFill>
                <a:highlight>
                  <a:srgbClr val="741B47"/>
                </a:highlight>
                <a:latin typeface="Lobster"/>
                <a:ea typeface="Lobster"/>
                <a:cs typeface="Lobster"/>
                <a:sym typeface="Lobster"/>
              </a:rPr>
              <a:t>Incomplete Datasets</a:t>
            </a:r>
            <a:endParaRPr sz="2400">
              <a:solidFill>
                <a:schemeClr val="lt1"/>
              </a:solidFill>
              <a:highlight>
                <a:srgbClr val="741B47"/>
              </a:highlight>
              <a:latin typeface="Lobster"/>
              <a:ea typeface="Lobster"/>
              <a:cs typeface="Lobster"/>
              <a:sym typeface="Lobster"/>
            </a:endParaRPr>
          </a:p>
        </p:txBody>
      </p:sp>
      <p:sp>
        <p:nvSpPr>
          <p:cNvPr id="135" name="Google Shape;135;p29"/>
          <p:cNvSpPr txBox="1"/>
          <p:nvPr/>
        </p:nvSpPr>
        <p:spPr>
          <a:xfrm>
            <a:off x="313650" y="3889000"/>
            <a:ext cx="85167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300">
                <a:solidFill>
                  <a:schemeClr val="lt1"/>
                </a:solidFill>
                <a:highlight>
                  <a:srgbClr val="741B47"/>
                </a:highlight>
                <a:latin typeface="Lobster"/>
                <a:ea typeface="Lobster"/>
                <a:cs typeface="Lobster"/>
                <a:sym typeface="Lobster"/>
              </a:rPr>
              <a:t>Our Solution: AWS Athena!!</a:t>
            </a:r>
            <a:endParaRPr sz="5300">
              <a:solidFill>
                <a:schemeClr val="lt1"/>
              </a:solidFill>
              <a:highlight>
                <a:srgbClr val="741B47"/>
              </a:highlight>
              <a:latin typeface="Lobster"/>
              <a:ea typeface="Lobster"/>
              <a:cs typeface="Lobster"/>
              <a:sym typeface="Lobs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9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30"/>
          <p:cNvSpPr txBox="1"/>
          <p:nvPr>
            <p:ph type="ctrTitle"/>
          </p:nvPr>
        </p:nvSpPr>
        <p:spPr>
          <a:xfrm>
            <a:off x="504700" y="114800"/>
            <a:ext cx="3772500" cy="804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Lobster"/>
                <a:ea typeface="Lobster"/>
                <a:cs typeface="Lobster"/>
                <a:sym typeface="Lobster"/>
              </a:rPr>
              <a:t>Yelp Data Set</a:t>
            </a:r>
            <a:endParaRPr>
              <a:solidFill>
                <a:schemeClr val="lt1"/>
              </a:solidFill>
              <a:latin typeface="Lobster"/>
              <a:ea typeface="Lobster"/>
              <a:cs typeface="Lobster"/>
              <a:sym typeface="Lobster"/>
            </a:endParaRPr>
          </a:p>
        </p:txBody>
      </p:sp>
      <p:sp>
        <p:nvSpPr>
          <p:cNvPr id="141" name="Google Shape;141;p30"/>
          <p:cNvSpPr txBox="1"/>
          <p:nvPr>
            <p:ph idx="1" type="subTitle"/>
          </p:nvPr>
        </p:nvSpPr>
        <p:spPr>
          <a:xfrm>
            <a:off x="1361600" y="2305838"/>
            <a:ext cx="2978400" cy="1044900"/>
          </a:xfrm>
          <a:prstGeom prst="rect">
            <a:avLst/>
          </a:prstGeom>
        </p:spPr>
        <p:txBody>
          <a:bodyPr anchorCtr="0" anchor="t" bIns="91425" lIns="91425" spcFirstLastPara="1" rIns="91425" wrap="square" tIns="91425">
            <a:noAutofit/>
          </a:bodyPr>
          <a:lstStyle/>
          <a:p>
            <a:pPr indent="0" lvl="0" marL="0" rtl="0" algn="l">
              <a:lnSpc>
                <a:spcPct val="111250"/>
              </a:lnSpc>
              <a:spcBef>
                <a:spcPts val="0"/>
              </a:spcBef>
              <a:spcAft>
                <a:spcPts val="0"/>
              </a:spcAft>
              <a:buNone/>
            </a:pPr>
            <a:r>
              <a:rPr b="1" lang="en" sz="2500">
                <a:solidFill>
                  <a:schemeClr val="lt1"/>
                </a:solidFill>
                <a:latin typeface="Comfortaa"/>
                <a:ea typeface="Comfortaa"/>
                <a:cs typeface="Comfortaa"/>
                <a:sym typeface="Comfortaa"/>
              </a:rPr>
              <a:t>review.json ~ 7GB</a:t>
            </a:r>
            <a:endParaRPr b="1" sz="2500">
              <a:solidFill>
                <a:schemeClr val="lt1"/>
              </a:solidFill>
              <a:latin typeface="Comfortaa"/>
              <a:ea typeface="Comfortaa"/>
              <a:cs typeface="Comfortaa"/>
              <a:sym typeface="Comfortaa"/>
            </a:endParaRPr>
          </a:p>
          <a:p>
            <a:pPr indent="0" lvl="0" marL="0" rtl="0" algn="l">
              <a:lnSpc>
                <a:spcPct val="111250"/>
              </a:lnSpc>
              <a:spcBef>
                <a:spcPts val="500"/>
              </a:spcBef>
              <a:spcAft>
                <a:spcPts val="0"/>
              </a:spcAft>
              <a:buNone/>
            </a:pPr>
            <a:r>
              <a:rPr b="1" lang="en" sz="2500">
                <a:solidFill>
                  <a:schemeClr val="lt1"/>
                </a:solidFill>
                <a:latin typeface="Comfortaa"/>
                <a:ea typeface="Comfortaa"/>
                <a:cs typeface="Comfortaa"/>
                <a:sym typeface="Comfortaa"/>
              </a:rPr>
              <a:t>user.json ~ 4GB</a:t>
            </a:r>
            <a:endParaRPr b="1" sz="2500">
              <a:solidFill>
                <a:schemeClr val="lt1"/>
              </a:solidFill>
              <a:latin typeface="Comfortaa"/>
              <a:ea typeface="Comfortaa"/>
              <a:cs typeface="Comfortaa"/>
              <a:sym typeface="Comfortaa"/>
            </a:endParaRPr>
          </a:p>
          <a:p>
            <a:pPr indent="0" lvl="0" marL="0" rtl="0" algn="ctr">
              <a:lnSpc>
                <a:spcPct val="80000"/>
              </a:lnSpc>
              <a:spcBef>
                <a:spcPts val="500"/>
              </a:spcBef>
              <a:spcAft>
                <a:spcPts val="0"/>
              </a:spcAft>
              <a:buNone/>
            </a:pPr>
            <a:r>
              <a:t/>
            </a:r>
            <a:endParaRPr/>
          </a:p>
        </p:txBody>
      </p:sp>
      <p:pic>
        <p:nvPicPr>
          <p:cNvPr id="142" name="Google Shape;142;p30"/>
          <p:cNvPicPr preferRelativeResize="0"/>
          <p:nvPr/>
        </p:nvPicPr>
        <p:blipFill>
          <a:blip r:embed="rId4">
            <a:alphaModFix/>
          </a:blip>
          <a:stretch>
            <a:fillRect/>
          </a:stretch>
        </p:blipFill>
        <p:spPr>
          <a:xfrm>
            <a:off x="504700" y="919700"/>
            <a:ext cx="5128800" cy="1302750"/>
          </a:xfrm>
          <a:prstGeom prst="rect">
            <a:avLst/>
          </a:prstGeom>
          <a:noFill/>
          <a:ln>
            <a:noFill/>
          </a:ln>
        </p:spPr>
      </p:pic>
      <p:pic>
        <p:nvPicPr>
          <p:cNvPr id="143" name="Google Shape;143;p30"/>
          <p:cNvPicPr preferRelativeResize="0"/>
          <p:nvPr/>
        </p:nvPicPr>
        <p:blipFill>
          <a:blip r:embed="rId5">
            <a:alphaModFix/>
          </a:blip>
          <a:stretch>
            <a:fillRect/>
          </a:stretch>
        </p:blipFill>
        <p:spPr>
          <a:xfrm>
            <a:off x="5574325" y="1959325"/>
            <a:ext cx="2806999" cy="1737926"/>
          </a:xfrm>
          <a:prstGeom prst="rect">
            <a:avLst/>
          </a:prstGeom>
          <a:noFill/>
          <a:ln>
            <a:noFill/>
          </a:ln>
        </p:spPr>
      </p:pic>
      <p:pic>
        <p:nvPicPr>
          <p:cNvPr id="144" name="Google Shape;144;p30"/>
          <p:cNvPicPr preferRelativeResize="0"/>
          <p:nvPr/>
        </p:nvPicPr>
        <p:blipFill>
          <a:blip r:embed="rId6">
            <a:alphaModFix/>
          </a:blip>
          <a:stretch>
            <a:fillRect/>
          </a:stretch>
        </p:blipFill>
        <p:spPr>
          <a:xfrm>
            <a:off x="5383900" y="3919850"/>
            <a:ext cx="1002324" cy="1102454"/>
          </a:xfrm>
          <a:prstGeom prst="rect">
            <a:avLst/>
          </a:prstGeom>
          <a:noFill/>
          <a:ln>
            <a:noFill/>
          </a:ln>
        </p:spPr>
      </p:pic>
      <p:pic>
        <p:nvPicPr>
          <p:cNvPr id="145" name="Google Shape;145;p30"/>
          <p:cNvPicPr preferRelativeResize="0"/>
          <p:nvPr/>
        </p:nvPicPr>
        <p:blipFill>
          <a:blip r:embed="rId7">
            <a:alphaModFix/>
          </a:blip>
          <a:stretch>
            <a:fillRect/>
          </a:stretch>
        </p:blipFill>
        <p:spPr>
          <a:xfrm>
            <a:off x="7156325" y="3858574"/>
            <a:ext cx="1225000" cy="1225000"/>
          </a:xfrm>
          <a:prstGeom prst="rect">
            <a:avLst/>
          </a:prstGeom>
          <a:noFill/>
          <a:ln>
            <a:noFill/>
          </a:ln>
        </p:spPr>
      </p:pic>
      <p:sp>
        <p:nvSpPr>
          <p:cNvPr id="146" name="Google Shape;146;p30"/>
          <p:cNvSpPr txBox="1"/>
          <p:nvPr/>
        </p:nvSpPr>
        <p:spPr>
          <a:xfrm>
            <a:off x="4928825" y="4514175"/>
            <a:ext cx="820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Lobster"/>
                <a:ea typeface="Lobster"/>
                <a:cs typeface="Lobster"/>
                <a:sym typeface="Lobster"/>
              </a:rPr>
              <a:t>S3</a:t>
            </a:r>
            <a:endParaRPr sz="2500">
              <a:solidFill>
                <a:schemeClr val="lt1"/>
              </a:solidFill>
              <a:latin typeface="Lobster"/>
              <a:ea typeface="Lobster"/>
              <a:cs typeface="Lobster"/>
              <a:sym typeface="Lobster"/>
            </a:endParaRPr>
          </a:p>
        </p:txBody>
      </p:sp>
      <p:sp>
        <p:nvSpPr>
          <p:cNvPr id="147" name="Google Shape;147;p30"/>
          <p:cNvSpPr txBox="1"/>
          <p:nvPr/>
        </p:nvSpPr>
        <p:spPr>
          <a:xfrm>
            <a:off x="6263225" y="4514175"/>
            <a:ext cx="1429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Lobster"/>
                <a:ea typeface="Lobster"/>
                <a:cs typeface="Lobster"/>
                <a:sym typeface="Lobster"/>
              </a:rPr>
              <a:t>Athena</a:t>
            </a:r>
            <a:endParaRPr sz="2500">
              <a:solidFill>
                <a:schemeClr val="lt1"/>
              </a:solidFill>
              <a:latin typeface="Lobster"/>
              <a:ea typeface="Lobster"/>
              <a:cs typeface="Lobster"/>
              <a:sym typeface="Lobs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31"/>
          <p:cNvSpPr txBox="1"/>
          <p:nvPr>
            <p:ph type="ctrTitle"/>
          </p:nvPr>
        </p:nvSpPr>
        <p:spPr>
          <a:xfrm>
            <a:off x="561275" y="240500"/>
            <a:ext cx="4941300" cy="83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Lobster"/>
                <a:ea typeface="Lobster"/>
                <a:cs typeface="Lobster"/>
                <a:sym typeface="Lobster"/>
              </a:rPr>
              <a:t>DataBase Schema</a:t>
            </a:r>
            <a:endParaRPr>
              <a:latin typeface="Lobster"/>
              <a:ea typeface="Lobster"/>
              <a:cs typeface="Lobster"/>
              <a:sym typeface="Lobster"/>
            </a:endParaRPr>
          </a:p>
        </p:txBody>
      </p:sp>
      <p:pic>
        <p:nvPicPr>
          <p:cNvPr id="153" name="Google Shape;153;p31"/>
          <p:cNvPicPr preferRelativeResize="0"/>
          <p:nvPr/>
        </p:nvPicPr>
        <p:blipFill>
          <a:blip r:embed="rId4">
            <a:alphaModFix/>
          </a:blip>
          <a:stretch>
            <a:fillRect/>
          </a:stretch>
        </p:blipFill>
        <p:spPr>
          <a:xfrm>
            <a:off x="614325" y="1160575"/>
            <a:ext cx="5827325" cy="3756324"/>
          </a:xfrm>
          <a:prstGeom prst="rect">
            <a:avLst/>
          </a:prstGeom>
          <a:noFill/>
          <a:ln>
            <a:noFill/>
          </a:ln>
        </p:spPr>
      </p:pic>
      <p:sp>
        <p:nvSpPr>
          <p:cNvPr id="154" name="Google Shape;154;p31"/>
          <p:cNvSpPr txBox="1"/>
          <p:nvPr/>
        </p:nvSpPr>
        <p:spPr>
          <a:xfrm>
            <a:off x="7481525" y="3148150"/>
            <a:ext cx="1521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rPr>
              <a:t>Data as a Weapon System</a:t>
            </a:r>
            <a:endParaRPr sz="15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32"/>
          <p:cNvSpPr txBox="1"/>
          <p:nvPr>
            <p:ph type="title"/>
          </p:nvPr>
        </p:nvSpPr>
        <p:spPr>
          <a:xfrm>
            <a:off x="716325" y="104700"/>
            <a:ext cx="811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600">
                <a:solidFill>
                  <a:schemeClr val="lt1"/>
                </a:solidFill>
                <a:latin typeface="Lobster"/>
                <a:ea typeface="Lobster"/>
                <a:cs typeface="Lobster"/>
                <a:sym typeface="Lobster"/>
              </a:rPr>
              <a:t>REST API in Python using Flask</a:t>
            </a:r>
            <a:endParaRPr sz="4600">
              <a:solidFill>
                <a:schemeClr val="lt1"/>
              </a:solidFill>
              <a:latin typeface="Lobster"/>
              <a:ea typeface="Lobster"/>
              <a:cs typeface="Lobster"/>
              <a:sym typeface="Lobster"/>
            </a:endParaRPr>
          </a:p>
        </p:txBody>
      </p:sp>
      <p:sp>
        <p:nvSpPr>
          <p:cNvPr id="160" name="Google Shape;16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32"/>
          <p:cNvPicPr preferRelativeResize="0"/>
          <p:nvPr/>
        </p:nvPicPr>
        <p:blipFill>
          <a:blip r:embed="rId4">
            <a:alphaModFix/>
          </a:blip>
          <a:stretch>
            <a:fillRect/>
          </a:stretch>
        </p:blipFill>
        <p:spPr>
          <a:xfrm>
            <a:off x="629621" y="970275"/>
            <a:ext cx="7462329" cy="2529863"/>
          </a:xfrm>
          <a:prstGeom prst="rect">
            <a:avLst/>
          </a:prstGeom>
          <a:noFill/>
          <a:ln>
            <a:noFill/>
          </a:ln>
        </p:spPr>
      </p:pic>
      <p:pic>
        <p:nvPicPr>
          <p:cNvPr id="162" name="Google Shape;162;p32"/>
          <p:cNvPicPr preferRelativeResize="0"/>
          <p:nvPr/>
        </p:nvPicPr>
        <p:blipFill>
          <a:blip r:embed="rId5">
            <a:alphaModFix/>
          </a:blip>
          <a:stretch>
            <a:fillRect/>
          </a:stretch>
        </p:blipFill>
        <p:spPr>
          <a:xfrm>
            <a:off x="5929008" y="3615100"/>
            <a:ext cx="2728618" cy="1291825"/>
          </a:xfrm>
          <a:prstGeom prst="rect">
            <a:avLst/>
          </a:prstGeom>
          <a:noFill/>
          <a:ln>
            <a:noFill/>
          </a:ln>
        </p:spPr>
      </p:pic>
      <p:pic>
        <p:nvPicPr>
          <p:cNvPr id="163" name="Google Shape;163;p32"/>
          <p:cNvPicPr preferRelativeResize="0"/>
          <p:nvPr/>
        </p:nvPicPr>
        <p:blipFill>
          <a:blip r:embed="rId6">
            <a:alphaModFix/>
          </a:blip>
          <a:stretch>
            <a:fillRect/>
          </a:stretch>
        </p:blipFill>
        <p:spPr>
          <a:xfrm>
            <a:off x="3432850" y="3879700"/>
            <a:ext cx="1931651" cy="1027225"/>
          </a:xfrm>
          <a:prstGeom prst="rect">
            <a:avLst/>
          </a:prstGeom>
          <a:noFill/>
          <a:ln>
            <a:noFill/>
          </a:ln>
        </p:spPr>
      </p:pic>
      <p:pic>
        <p:nvPicPr>
          <p:cNvPr id="164" name="Google Shape;164;p32"/>
          <p:cNvPicPr preferRelativeResize="0"/>
          <p:nvPr/>
        </p:nvPicPr>
        <p:blipFill>
          <a:blip r:embed="rId7">
            <a:alphaModFix/>
          </a:blip>
          <a:stretch>
            <a:fillRect/>
          </a:stretch>
        </p:blipFill>
        <p:spPr>
          <a:xfrm>
            <a:off x="4310650" y="3436944"/>
            <a:ext cx="809625" cy="823913"/>
          </a:xfrm>
          <a:prstGeom prst="rect">
            <a:avLst/>
          </a:prstGeom>
          <a:noFill/>
          <a:ln>
            <a:noFill/>
          </a:ln>
        </p:spPr>
      </p:pic>
      <p:pic>
        <p:nvPicPr>
          <p:cNvPr id="165" name="Google Shape;165;p32"/>
          <p:cNvPicPr preferRelativeResize="0"/>
          <p:nvPr/>
        </p:nvPicPr>
        <p:blipFill>
          <a:blip r:embed="rId8">
            <a:alphaModFix/>
          </a:blip>
          <a:stretch>
            <a:fillRect/>
          </a:stretch>
        </p:blipFill>
        <p:spPr>
          <a:xfrm>
            <a:off x="833025" y="3615100"/>
            <a:ext cx="1152475" cy="1152475"/>
          </a:xfrm>
          <a:prstGeom prst="rect">
            <a:avLst/>
          </a:prstGeom>
          <a:noFill/>
          <a:ln>
            <a:noFill/>
          </a:ln>
        </p:spPr>
      </p:pic>
      <p:pic>
        <p:nvPicPr>
          <p:cNvPr id="166" name="Google Shape;166;p32"/>
          <p:cNvPicPr preferRelativeResize="0"/>
          <p:nvPr/>
        </p:nvPicPr>
        <p:blipFill>
          <a:blip r:embed="rId9">
            <a:alphaModFix/>
          </a:blip>
          <a:stretch>
            <a:fillRect/>
          </a:stretch>
        </p:blipFill>
        <p:spPr>
          <a:xfrm>
            <a:off x="1929500" y="3793025"/>
            <a:ext cx="823900" cy="82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3"/>
          <p:cNvSpPr txBox="1"/>
          <p:nvPr>
            <p:ph type="title"/>
          </p:nvPr>
        </p:nvSpPr>
        <p:spPr>
          <a:xfrm>
            <a:off x="1555200" y="1465350"/>
            <a:ext cx="6033600" cy="221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900">
                <a:latin typeface="Lobster"/>
                <a:ea typeface="Lobster"/>
                <a:cs typeface="Lobster"/>
                <a:sym typeface="Lobster"/>
              </a:rPr>
              <a:t>I Spilled Coffee on </a:t>
            </a:r>
            <a:endParaRPr sz="4900">
              <a:latin typeface="Lobster"/>
              <a:ea typeface="Lobster"/>
              <a:cs typeface="Lobster"/>
              <a:sym typeface="Lobster"/>
            </a:endParaRPr>
          </a:p>
          <a:p>
            <a:pPr indent="0" lvl="0" marL="0" rtl="0" algn="ctr">
              <a:spcBef>
                <a:spcPts val="0"/>
              </a:spcBef>
              <a:spcAft>
                <a:spcPts val="0"/>
              </a:spcAft>
              <a:buNone/>
            </a:pPr>
            <a:r>
              <a:rPr lang="en" sz="4900">
                <a:latin typeface="Lobster"/>
                <a:ea typeface="Lobster"/>
                <a:cs typeface="Lobster"/>
                <a:sym typeface="Lobster"/>
              </a:rPr>
              <a:t>My Dashboard!!</a:t>
            </a:r>
            <a:endParaRPr sz="4900">
              <a:latin typeface="Lobster"/>
              <a:ea typeface="Lobster"/>
              <a:cs typeface="Lobster"/>
              <a:sym typeface="Lobs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